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7.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 id="2147483784" r:id="rId9"/>
    <p:sldMasterId id="2147483794" r:id="rId10"/>
    <p:sldMasterId id="2147483815" r:id="rId11"/>
    <p:sldMasterId id="2147483825" r:id="rId12"/>
  </p:sldMasterIdLst>
  <p:notesMasterIdLst>
    <p:notesMasterId r:id="rId59"/>
  </p:notesMasterIdLst>
  <p:handoutMasterIdLst>
    <p:handoutMasterId r:id="rId60"/>
  </p:handoutMasterIdLst>
  <p:sldIdLst>
    <p:sldId id="343" r:id="rId13"/>
    <p:sldId id="260" r:id="rId14"/>
    <p:sldId id="463" r:id="rId15"/>
    <p:sldId id="2076136657" r:id="rId16"/>
    <p:sldId id="8371" r:id="rId17"/>
    <p:sldId id="332" r:id="rId18"/>
    <p:sldId id="2076136762" r:id="rId19"/>
    <p:sldId id="263" r:id="rId20"/>
    <p:sldId id="2076136768" r:id="rId21"/>
    <p:sldId id="1660" r:id="rId22"/>
    <p:sldId id="2076136770" r:id="rId23"/>
    <p:sldId id="2076136763" r:id="rId24"/>
    <p:sldId id="567" r:id="rId25"/>
    <p:sldId id="2076136266" r:id="rId26"/>
    <p:sldId id="2076136769" r:id="rId27"/>
    <p:sldId id="2076136267" r:id="rId28"/>
    <p:sldId id="1118" r:id="rId29"/>
    <p:sldId id="2076136764" r:id="rId30"/>
    <p:sldId id="556" r:id="rId31"/>
    <p:sldId id="3377" r:id="rId32"/>
    <p:sldId id="566" r:id="rId33"/>
    <p:sldId id="262" r:id="rId34"/>
    <p:sldId id="558" r:id="rId35"/>
    <p:sldId id="2076136268" r:id="rId36"/>
    <p:sldId id="2076136765" r:id="rId37"/>
    <p:sldId id="3363" r:id="rId38"/>
    <p:sldId id="2076136771" r:id="rId39"/>
    <p:sldId id="3380" r:id="rId40"/>
    <p:sldId id="3361" r:id="rId41"/>
    <p:sldId id="3389" r:id="rId42"/>
    <p:sldId id="3400" r:id="rId43"/>
    <p:sldId id="2076136772" r:id="rId44"/>
    <p:sldId id="3398" r:id="rId45"/>
    <p:sldId id="3399" r:id="rId46"/>
    <p:sldId id="2076136766" r:id="rId47"/>
    <p:sldId id="1614" r:id="rId48"/>
    <p:sldId id="3346" r:id="rId49"/>
    <p:sldId id="559" r:id="rId50"/>
    <p:sldId id="3375" r:id="rId51"/>
    <p:sldId id="2076136767" r:id="rId52"/>
    <p:sldId id="3397" r:id="rId53"/>
    <p:sldId id="3379" r:id="rId54"/>
    <p:sldId id="3378" r:id="rId55"/>
    <p:sldId id="328" r:id="rId56"/>
    <p:sldId id="546" r:id="rId57"/>
    <p:sldId id="345"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43"/>
            <p14:sldId id="260"/>
            <p14:sldId id="463"/>
            <p14:sldId id="2076136657"/>
            <p14:sldId id="8371"/>
            <p14:sldId id="332"/>
            <p14:sldId id="2076136762"/>
            <p14:sldId id="263"/>
            <p14:sldId id="2076136768"/>
            <p14:sldId id="1660"/>
            <p14:sldId id="2076136770"/>
            <p14:sldId id="2076136763"/>
            <p14:sldId id="567"/>
            <p14:sldId id="2076136266"/>
            <p14:sldId id="2076136769"/>
            <p14:sldId id="2076136267"/>
            <p14:sldId id="1118"/>
            <p14:sldId id="2076136764"/>
            <p14:sldId id="556"/>
            <p14:sldId id="3377"/>
            <p14:sldId id="566"/>
            <p14:sldId id="262"/>
            <p14:sldId id="558"/>
            <p14:sldId id="2076136268"/>
            <p14:sldId id="2076136765"/>
            <p14:sldId id="3363"/>
            <p14:sldId id="2076136771"/>
            <p14:sldId id="3380"/>
            <p14:sldId id="3361"/>
            <p14:sldId id="3389"/>
            <p14:sldId id="3400"/>
            <p14:sldId id="2076136772"/>
            <p14:sldId id="3398"/>
            <p14:sldId id="3399"/>
            <p14:sldId id="2076136766"/>
            <p14:sldId id="1614"/>
            <p14:sldId id="3346"/>
            <p14:sldId id="559"/>
            <p14:sldId id="3375"/>
            <p14:sldId id="2076136767"/>
            <p14:sldId id="3397"/>
            <p14:sldId id="3379"/>
            <p14:sldId id="3378"/>
            <p14:sldId id="328"/>
            <p14:sldId id="546"/>
            <p14:sldId id="345"/>
          </p14:sldIdLst>
        </p14:section>
        <p14:section name="REFERENCE SLIDES" id="{1BF493E7-959B-4098-9BC3-C5CDEA4CA9C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EF000"/>
    <a:srgbClr val="289E52"/>
    <a:srgbClr val="F7F7F7"/>
    <a:srgbClr val="777777"/>
    <a:srgbClr val="E3E3E3"/>
    <a:srgbClr val="00AF6F"/>
    <a:srgbClr val="5B5D5D"/>
    <a:srgbClr val="0078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6861" autoAdjust="0"/>
  </p:normalViewPr>
  <p:slideViewPr>
    <p:cSldViewPr snapToGrid="0">
      <p:cViewPr varScale="1">
        <p:scale>
          <a:sx n="123" d="100"/>
          <a:sy n="123" d="100"/>
        </p:scale>
        <p:origin x="90" y="10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1/28/2020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quora.com/What-s-the-difference-between-AI-ML-and-D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dataversity.net/deep-learning-use-cas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1</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https://www.quora.com/What-s-the-difference-between-AI-ML-and-DL</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403159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015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13</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15</a:t>
            </a:fld>
            <a:endParaRPr lang="en-US"/>
          </a:p>
        </p:txBody>
      </p:sp>
    </p:spTree>
    <p:extLst>
      <p:ext uri="{BB962C8B-B14F-4D97-AF65-F5344CB8AC3E}">
        <p14:creationId xmlns:p14="http://schemas.microsoft.com/office/powerpoint/2010/main" val="210824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1/28/2020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25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692847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37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1/28/2020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https://www.dataversity.net/deep-learning-use-cases/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43272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1/28/2020 12:35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demo</a:t>
            </a:r>
          </a:p>
          <a:p>
            <a:endParaRPr lang="en-US" dirty="0"/>
          </a:p>
          <a:p>
            <a:r>
              <a:rPr lang="en-US" dirty="0">
                <a:hlinkClick r:id="rId3"/>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1298823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1/28/2020 9:25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demo</a:t>
            </a:r>
          </a:p>
          <a:p>
            <a:endParaRPr lang="en-US" dirty="0"/>
          </a:p>
          <a:p>
            <a:r>
              <a:rPr lang="en-US" dirty="0">
                <a:hlinkClick r:id="rId3"/>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348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33</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34</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Calibri Light" pitchFamily="34" charset="0"/>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3019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1/28/2020 9:25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1/28/2020 9:25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3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43</a:t>
            </a:fld>
            <a:endParaRPr lang="en-US"/>
          </a:p>
        </p:txBody>
      </p:sp>
    </p:spTree>
    <p:extLst>
      <p:ext uri="{BB962C8B-B14F-4D97-AF65-F5344CB8AC3E}">
        <p14:creationId xmlns:p14="http://schemas.microsoft.com/office/powerpoint/2010/main" val="236914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37" rtl="0" eaLnBrk="1" fontAlgn="base" latinLnBrk="0" hangingPunct="1">
              <a:lnSpc>
                <a:spcPct val="100000"/>
              </a:lnSpc>
              <a:spcBef>
                <a:spcPct val="0"/>
              </a:spcBef>
              <a:spcAft>
                <a:spcPct val="0"/>
              </a:spcAft>
              <a:buClrTx/>
              <a:buSzTx/>
              <a:buFontTx/>
              <a:buNone/>
              <a:tabLst/>
              <a:defRPr/>
            </a:pPr>
            <a:fld id="{47C584BF-6945-4E60-B2A7-1638FF8EA8EE}" type="slidenum">
              <a:rPr kumimoji="0" lang="en-US" sz="1200" b="0" i="0" u="none" strike="noStrike" kern="1200" cap="none" spc="0" normalizeH="0" baseline="0" noProof="0" smtClean="0">
                <a:ln>
                  <a:noFill/>
                </a:ln>
                <a:solidFill>
                  <a:srgbClr val="000000"/>
                </a:solidFill>
                <a:effectLst/>
                <a:uLnTx/>
                <a:uFillTx/>
                <a:latin typeface="Calibri Light" pitchFamily="34" charset="0"/>
                <a:ea typeface="+mn-ea"/>
                <a:cs typeface="+mn-cs"/>
              </a:rPr>
              <a:pPr marL="0" marR="0" lvl="0" indent="0" algn="r" defTabSz="966537"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000000"/>
              </a:solidFill>
              <a:effectLst/>
              <a:uLnTx/>
              <a:uFillTx/>
              <a:latin typeface="Calibri Light" pitchFamily="34" charset="0"/>
              <a:ea typeface="+mn-ea"/>
              <a:cs typeface="+mn-cs"/>
            </a:endParaRPr>
          </a:p>
        </p:txBody>
      </p:sp>
    </p:spTree>
    <p:extLst>
      <p:ext uri="{BB962C8B-B14F-4D97-AF65-F5344CB8AC3E}">
        <p14:creationId xmlns:p14="http://schemas.microsoft.com/office/powerpoint/2010/main" val="1281474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1/28/2020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6</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SQL Server notebooks with connections to Oracle and HDFS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536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8</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endParaRPr lang="en-US" dirty="0"/>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pPr lvl="1" rtl="0" fontAlgn="ctr"/>
            <a:endParaRPr lang="en-US" sz="1200" kern="1200" dirty="0">
              <a:solidFill>
                <a:schemeClr val="tx1"/>
              </a:solidFill>
              <a:effectLst/>
              <a:latin typeface="+mn-lt"/>
              <a:ea typeface="+mn-ea"/>
              <a:cs typeface="+mn-cs"/>
            </a:endParaRPr>
          </a:p>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pPr lvl="1" rtl="0" fontAlgn="ctr"/>
            <a:endParaRPr lang="en-US" sz="1200" kern="1200" dirty="0">
              <a:solidFill>
                <a:schemeClr val="tx1"/>
              </a:solidFill>
              <a:effectLst/>
              <a:latin typeface="+mn-lt"/>
              <a:ea typeface="+mn-ea"/>
              <a:cs typeface="+mn-cs"/>
            </a:endParaRPr>
          </a:p>
          <a:p>
            <a:endParaRPr lang="en-US" dirty="0"/>
          </a:p>
          <a:p>
            <a:r>
              <a:rPr lang="en-US" dirty="0"/>
              <a:t>As an </a:t>
            </a:r>
            <a:r>
              <a:rPr lang="en-US" dirty="0" err="1"/>
              <a:t>exmple</a:t>
            </a:r>
            <a:r>
              <a:rPr lang="en-US" dirty="0"/>
              <a:t>,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1/28/2020 9:25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2698" cy="5143497"/>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33952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610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234525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19819" y="1372284"/>
            <a:ext cx="5608492" cy="1105047"/>
          </a:xfrm>
          <a:noFill/>
        </p:spPr>
        <p:txBody>
          <a:bodyPr lIns="0" tIns="0" rIns="0" bIns="0" anchor="t" anchorCtr="0"/>
          <a:lstStyle>
            <a:lvl1pPr>
              <a:lnSpc>
                <a:spcPct val="100000"/>
              </a:lnSpc>
              <a:spcAft>
                <a:spcPts val="956"/>
              </a:spcAft>
              <a:defRPr sz="1912" spc="-110"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321370" y="4738846"/>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513" eaLnBrk="0" hangingPunct="0"/>
            <a:r>
              <a:rPr lang="en-US" sz="515">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1511" y="327855"/>
            <a:ext cx="672319" cy="143355"/>
          </a:xfrm>
          <a:prstGeom prst="rect">
            <a:avLst/>
          </a:prstGeom>
        </p:spPr>
      </p:pic>
    </p:spTree>
    <p:extLst>
      <p:ext uri="{BB962C8B-B14F-4D97-AF65-F5344CB8AC3E}">
        <p14:creationId xmlns:p14="http://schemas.microsoft.com/office/powerpoint/2010/main" val="3159225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357492750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861910044"/>
      </p:ext>
    </p:extLst>
  </p:cSld>
  <p:clrMapOvr>
    <a:masterClrMapping/>
  </p:clrMapOvr>
  <p:transition>
    <p:fade/>
  </p:transition>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42418386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007544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778154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8379941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02425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835764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1/28/2020</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39653256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40489" y="2210786"/>
            <a:ext cx="7051170" cy="1406539"/>
          </a:xfrm>
          <a:noFill/>
        </p:spPr>
        <p:txBody>
          <a:bodyPr lIns="0" tIns="0" rIns="0" bIns="182880" anchor="b" anchorCtr="0"/>
          <a:lstStyle>
            <a:lvl1pPr>
              <a:defRPr sz="3970"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38150"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30405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6306742" y="442205"/>
            <a:ext cx="2400300" cy="230853"/>
          </a:xfrm>
        </p:spPr>
        <p:txBody>
          <a:bodyPr lIns="0" tIns="0" rIns="0" bIns="0"/>
          <a:lstStyle>
            <a:lvl1pPr marL="0" indent="0" algn="r">
              <a:buNone/>
              <a:defRPr sz="1500">
                <a:latin typeface="+mn-lt"/>
              </a:defRPr>
            </a:lvl1pPr>
            <a:lvl2pPr marL="257152" indent="0">
              <a:buNone/>
              <a:defRPr sz="1500"/>
            </a:lvl2pPr>
            <a:lvl3pPr marL="428587" indent="0">
              <a:buNone/>
              <a:defRPr sz="1500"/>
            </a:lvl3pPr>
            <a:lvl4pPr marL="600021" indent="0">
              <a:buNone/>
              <a:defRPr sz="1500"/>
            </a:lvl4pPr>
            <a:lvl5pPr marL="771455" indent="0">
              <a:buNone/>
              <a:defRPr sz="15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438151" y="439342"/>
            <a:ext cx="1024684" cy="219456"/>
          </a:xfrm>
          <a:prstGeom prst="rect">
            <a:avLst/>
          </a:prstGeom>
        </p:spPr>
      </p:pic>
    </p:spTree>
    <p:extLst>
      <p:ext uri="{BB962C8B-B14F-4D97-AF65-F5344CB8AC3E}">
        <p14:creationId xmlns:p14="http://schemas.microsoft.com/office/powerpoint/2010/main" val="4055958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8962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2" y="1075777"/>
            <a:ext cx="8263890" cy="1209576"/>
          </a:xfrm>
        </p:spPr>
        <p:txBody>
          <a:bodyPr wrap="square">
            <a:spAutoFit/>
          </a:bodyPr>
          <a:lstStyle>
            <a:lvl1pPr marL="0" indent="0">
              <a:buNone/>
              <a:defRPr/>
            </a:lvl1pPr>
            <a:lvl2pPr marL="171434" indent="0">
              <a:buNone/>
              <a:defRPr/>
            </a:lvl2pPr>
            <a:lvl3pPr marL="342869" indent="0">
              <a:buNone/>
              <a:defRPr/>
            </a:lvl3pPr>
            <a:lvl4pPr marL="514303" indent="0">
              <a:buNone/>
              <a:defRPr/>
            </a:lvl4pPr>
            <a:lvl5pPr marL="6857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073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486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74" indent="0">
              <a:buFont typeface="Wingdings" panose="05000000000000000000" pitchFamily="2" charset="2"/>
              <a:buNone/>
              <a:defRPr sz="1500" b="0"/>
            </a:lvl2pPr>
            <a:lvl3pPr marL="338107" indent="0">
              <a:buFont typeface="Wingdings" panose="05000000000000000000" pitchFamily="2" charset="2"/>
              <a:buNone/>
              <a:tabLst/>
              <a:defRPr sz="1200" b="0"/>
            </a:lvl3pPr>
            <a:lvl4pPr marL="489302" indent="0">
              <a:buFont typeface="Wingdings" panose="05000000000000000000" pitchFamily="2" charset="2"/>
              <a:buNone/>
              <a:defRPr sz="1050" b="0"/>
            </a:lvl4pPr>
            <a:lvl5pPr marL="640499"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74" indent="0">
              <a:buFont typeface="Wingdings" panose="05000000000000000000" pitchFamily="2" charset="2"/>
              <a:buNone/>
              <a:defRPr sz="1500" b="0"/>
            </a:lvl2pPr>
            <a:lvl3pPr marL="338107" indent="0">
              <a:buFont typeface="Wingdings" panose="05000000000000000000" pitchFamily="2" charset="2"/>
              <a:buNone/>
              <a:tabLst/>
              <a:defRPr sz="1200" b="0"/>
            </a:lvl3pPr>
            <a:lvl4pPr marL="489302" indent="0">
              <a:buFont typeface="Wingdings" panose="05000000000000000000" pitchFamily="2" charset="2"/>
              <a:buNone/>
              <a:defRPr sz="1050" b="0"/>
            </a:lvl4pPr>
            <a:lvl5pPr marL="640499"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165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1"/>
            <a:ext cx="3909060" cy="1237262"/>
          </a:xfrm>
        </p:spPr>
        <p:txBody>
          <a:bodyPr wrap="square">
            <a:spAutoFit/>
          </a:bodyPr>
          <a:lstStyle>
            <a:lvl1pPr marL="173815" indent="-173815">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50" indent="-128576">
              <a:buFont typeface="Wingdings" panose="05000000000000000000" pitchFamily="2" charset="2"/>
              <a:buChar char=""/>
              <a:defRPr sz="1500" b="0"/>
            </a:lvl2pPr>
            <a:lvl3pPr marL="479779" indent="-141672">
              <a:buFont typeface="Wingdings" panose="05000000000000000000" pitchFamily="2" charset="2"/>
              <a:buChar char=""/>
              <a:tabLst/>
              <a:defRPr sz="1200" b="0"/>
            </a:lvl3pPr>
            <a:lvl4pPr marL="621451" indent="-132148">
              <a:buFont typeface="Wingdings" panose="05000000000000000000" pitchFamily="2" charset="2"/>
              <a:buChar char=""/>
              <a:defRPr sz="1050" b="0"/>
            </a:lvl4pPr>
            <a:lvl5pPr marL="767884" indent="-127386">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1"/>
            <a:ext cx="3909060" cy="1237262"/>
          </a:xfrm>
        </p:spPr>
        <p:txBody>
          <a:bodyPr wrap="square">
            <a:spAutoFit/>
          </a:bodyPr>
          <a:lstStyle>
            <a:lvl1pPr marL="173815" indent="-173815">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50" indent="-128576">
              <a:buFont typeface="Wingdings" panose="05000000000000000000" pitchFamily="2" charset="2"/>
              <a:buChar char=""/>
              <a:defRPr sz="1500" b="0"/>
            </a:lvl2pPr>
            <a:lvl3pPr marL="479779" indent="-141672">
              <a:buFont typeface="Wingdings" panose="05000000000000000000" pitchFamily="2" charset="2"/>
              <a:buChar char=""/>
              <a:tabLst/>
              <a:defRPr sz="1200" b="0"/>
            </a:lvl3pPr>
            <a:lvl4pPr marL="621451" indent="-132148">
              <a:buFont typeface="Wingdings" panose="05000000000000000000" pitchFamily="2" charset="2"/>
              <a:buChar char=""/>
              <a:defRPr sz="1050" b="0"/>
            </a:lvl4pPr>
            <a:lvl5pPr marL="767884" indent="-127386">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046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35515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441197" y="783431"/>
            <a:ext cx="8263890" cy="230832"/>
          </a:xfrm>
        </p:spPr>
        <p:txBody>
          <a:bodyPr wrap="square" lIns="0" tIns="0" rIns="0" bIns="0">
            <a:spAutoFit/>
          </a:bodyPr>
          <a:lstStyle>
            <a:lvl1pPr marL="0" indent="0">
              <a:buNone/>
              <a:defRPr lang="en-US" sz="1500" dirty="0" smtClean="0">
                <a:solidFill>
                  <a:schemeClr val="accent1"/>
                </a:solidFill>
                <a:latin typeface="+mj-lt"/>
                <a:cs typeface="+mn-cs"/>
              </a:defRPr>
            </a:lvl1pPr>
          </a:lstStyle>
          <a:p>
            <a:pPr marL="0" lvl="0" defTabSz="685714"/>
            <a:r>
              <a:rPr lang="en-US"/>
              <a:t>Click to edit Master text styles</a:t>
            </a:r>
          </a:p>
        </p:txBody>
      </p:sp>
    </p:spTree>
    <p:extLst>
      <p:ext uri="{BB962C8B-B14F-4D97-AF65-F5344CB8AC3E}">
        <p14:creationId xmlns:p14="http://schemas.microsoft.com/office/powerpoint/2010/main" val="23819615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9793" y="1170483"/>
            <a:ext cx="3673603" cy="929342"/>
          </a:xfrm>
        </p:spPr>
        <p:txBody>
          <a:bodyPr wrap="square">
            <a:spAutoFit/>
          </a:bodyPr>
          <a:lstStyle>
            <a:lvl1pPr marL="0" indent="0">
              <a:lnSpc>
                <a:spcPct val="110000"/>
              </a:lnSpc>
              <a:spcBef>
                <a:spcPts val="1350"/>
              </a:spcBef>
              <a:buFont typeface="Arial" panose="020B0604020202020204" pitchFamily="34" charset="0"/>
              <a:buNone/>
              <a:defRPr sz="1350">
                <a:latin typeface="+mn-lt"/>
              </a:defRPr>
            </a:lvl1pPr>
            <a:lvl2pPr marL="171434" indent="0">
              <a:buFont typeface="Arial" panose="020B0604020202020204" pitchFamily="34" charset="0"/>
              <a:buNone/>
              <a:defRPr sz="1200"/>
            </a:lvl2pPr>
            <a:lvl3pPr marL="342869" indent="0">
              <a:buFont typeface="Arial" panose="020B0604020202020204" pitchFamily="34" charset="0"/>
              <a:buNone/>
              <a:defRPr sz="900"/>
            </a:lvl3pPr>
            <a:lvl4pPr marL="514303" indent="0">
              <a:buFont typeface="Arial" panose="020B0604020202020204" pitchFamily="34" charset="0"/>
              <a:buNone/>
              <a:defRPr sz="825"/>
            </a:lvl4pPr>
            <a:lvl5pPr marL="685739" indent="0">
              <a:buFont typeface="Arial" panose="020B0604020202020204" pitchFamily="34" charset="0"/>
              <a:buNone/>
              <a:defRPr sz="82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53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41197" y="1703820"/>
            <a:ext cx="3672198" cy="867930"/>
          </a:xfrm>
        </p:spPr>
        <p:txBody>
          <a:bodyPr wrap="square">
            <a:spAutoFit/>
          </a:bodyPr>
          <a:lstStyle>
            <a:lvl1pPr marL="0" indent="0">
              <a:lnSpc>
                <a:spcPct val="110000"/>
              </a:lnSpc>
              <a:spcBef>
                <a:spcPts val="1350"/>
              </a:spcBef>
              <a:buFont typeface="Arial" panose="020B0604020202020204" pitchFamily="34" charset="0"/>
              <a:buNone/>
              <a:defRPr sz="1200">
                <a:latin typeface="+mn-lt"/>
              </a:defRPr>
            </a:lvl1pPr>
            <a:lvl2pPr marL="171434" indent="0">
              <a:buFont typeface="Arial" panose="020B0604020202020204" pitchFamily="34" charset="0"/>
              <a:buNone/>
              <a:defRPr sz="1050"/>
            </a:lvl2pPr>
            <a:lvl3pPr marL="342869" indent="0">
              <a:buFont typeface="Arial" panose="020B0604020202020204" pitchFamily="34" charset="0"/>
              <a:buNone/>
              <a:defRPr sz="825"/>
            </a:lvl3pPr>
            <a:lvl4pPr marL="514303" indent="0">
              <a:buFont typeface="Arial" panose="020B0604020202020204" pitchFamily="34" charset="0"/>
              <a:buNone/>
              <a:defRPr sz="788"/>
            </a:lvl4pPr>
            <a:lvl5pPr marL="685739" indent="0">
              <a:buFont typeface="Arial" panose="020B0604020202020204" pitchFamily="34" charset="0"/>
              <a:buNone/>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7" y="342900"/>
            <a:ext cx="3672198" cy="738664"/>
          </a:xfrm>
        </p:spPr>
        <p:txBody>
          <a:bodyPr>
            <a:spAutoFit/>
          </a:bodyPr>
          <a:lstStyle>
            <a:lvl1pPr>
              <a:defRPr sz="2400"/>
            </a:lvl1pPr>
          </a:lstStyle>
          <a:p>
            <a:r>
              <a:rPr lang="en-US"/>
              <a:t>Click to edit Master title style</a:t>
            </a:r>
          </a:p>
        </p:txBody>
      </p:sp>
    </p:spTree>
    <p:extLst>
      <p:ext uri="{BB962C8B-B14F-4D97-AF65-F5344CB8AC3E}">
        <p14:creationId xmlns:p14="http://schemas.microsoft.com/office/powerpoint/2010/main" val="21852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1" y="0"/>
            <a:ext cx="411339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l" defTabSz="699291"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4517573" y="2137785"/>
            <a:ext cx="4113395" cy="867930"/>
          </a:xfrm>
        </p:spPr>
        <p:txBody>
          <a:bodyPr wrap="square" anchor="ctr">
            <a:spAutoFit/>
          </a:bodyPr>
          <a:lstStyle>
            <a:lvl1pPr marL="0" indent="0">
              <a:lnSpc>
                <a:spcPct val="110000"/>
              </a:lnSpc>
              <a:spcBef>
                <a:spcPts val="1350"/>
              </a:spcBef>
              <a:buFont typeface="Arial" panose="020B0604020202020204" pitchFamily="34" charset="0"/>
              <a:buNone/>
              <a:defRPr sz="1200">
                <a:latin typeface="+mn-lt"/>
              </a:defRPr>
            </a:lvl1pPr>
            <a:lvl2pPr marL="171434" indent="0">
              <a:buFont typeface="Arial" panose="020B0604020202020204" pitchFamily="34" charset="0"/>
              <a:buNone/>
              <a:defRPr sz="1050"/>
            </a:lvl2pPr>
            <a:lvl3pPr marL="342869" indent="0">
              <a:buFont typeface="Arial" panose="020B0604020202020204" pitchFamily="34" charset="0"/>
              <a:buNone/>
              <a:defRPr sz="825"/>
            </a:lvl3pPr>
            <a:lvl4pPr marL="514303" indent="0">
              <a:buFont typeface="Arial" panose="020B0604020202020204" pitchFamily="34" charset="0"/>
              <a:buNone/>
              <a:defRPr sz="788"/>
            </a:lvl4pPr>
            <a:lvl5pPr marL="685739" indent="0">
              <a:buFont typeface="Arial" panose="020B0604020202020204" pitchFamily="34" charset="0"/>
              <a:buNone/>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441198" y="1740753"/>
            <a:ext cx="3276275" cy="830997"/>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9119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0478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441197" y="2794908"/>
            <a:ext cx="8263890" cy="415499"/>
          </a:xfrm>
        </p:spPr>
        <p:txBody>
          <a:bodyPr/>
          <a:lstStyle>
            <a:lvl1pPr>
              <a:defRPr>
                <a:solidFill>
                  <a:schemeClr val="accent2"/>
                </a:solidFill>
              </a:defRPr>
            </a:lvl1pPr>
          </a:lstStyle>
          <a:p>
            <a:r>
              <a:rPr lang="en-US"/>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441197" y="2410168"/>
            <a:ext cx="8263890" cy="323165"/>
          </a:xfrm>
        </p:spPr>
        <p:txBody>
          <a:bodyPr wrap="square" lIns="0" tIns="0" rIns="0" bIns="0">
            <a:spAutoFit/>
          </a:bodyPr>
          <a:lstStyle>
            <a:lvl1pPr marL="0" indent="0">
              <a:buNone/>
              <a:defRPr lang="en-US" sz="2100" dirty="0" smtClean="0">
                <a:solidFill>
                  <a:schemeClr val="accent1"/>
                </a:solidFill>
                <a:latin typeface="+mj-lt"/>
                <a:cs typeface="+mn-cs"/>
              </a:defRPr>
            </a:lvl1pPr>
          </a:lstStyle>
          <a:p>
            <a:pPr marL="0" lvl="0" defTabSz="685714"/>
            <a:r>
              <a:rPr lang="en-US"/>
              <a:t>Click to edit Master text styles</a:t>
            </a:r>
          </a:p>
        </p:txBody>
      </p:sp>
    </p:spTree>
    <p:extLst>
      <p:ext uri="{BB962C8B-B14F-4D97-AF65-F5344CB8AC3E}">
        <p14:creationId xmlns:p14="http://schemas.microsoft.com/office/powerpoint/2010/main" val="1768910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274320" y="306977"/>
            <a:ext cx="8543108" cy="502921"/>
          </a:xfrm>
        </p:spPr>
        <p:txBody>
          <a:bodyPr>
            <a:noAutofit/>
          </a:bodyPr>
          <a:lstStyle>
            <a:lvl1pPr marL="0" indent="0" algn="l">
              <a:buNone/>
              <a:defRPr sz="3000" b="1" i="0" spc="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274320" y="1492991"/>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274320" y="1157493"/>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274320" y="2296356"/>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274320" y="1960858"/>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274320" y="3109399"/>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274320" y="2773900"/>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274320" y="3912763"/>
            <a:ext cx="8543108" cy="244369"/>
          </a:xfrm>
        </p:spPr>
        <p:txBody>
          <a:bodyPr>
            <a:normAutofit/>
          </a:bodyPr>
          <a:lstStyle>
            <a:lvl1pPr marL="0" indent="0">
              <a:buNone/>
              <a:defRPr sz="1200">
                <a:solidFill>
                  <a:schemeClr val="accent4"/>
                </a:solidFill>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274320" y="3577266"/>
            <a:ext cx="8543108" cy="307113"/>
          </a:xfrm>
        </p:spPr>
        <p:txBody>
          <a:bodyPr>
            <a:normAutofit/>
          </a:bodyPr>
          <a:lstStyle>
            <a:lvl1pPr marL="0" indent="0">
              <a:buNone/>
              <a:defRPr sz="1500" b="1" i="0">
                <a:solidFill>
                  <a:schemeClr val="accent3"/>
                </a:solidFill>
                <a:latin typeface="Segoe UI Semibold" panose="020B0502040204020203" pitchFamily="34" charset="0"/>
                <a:cs typeface="Segoe UI Semibold" panose="020B0502040204020203" pitchFamily="34" charset="0"/>
              </a:defRPr>
            </a:lvl1pPr>
            <a:lvl2pPr marL="342869" indent="0">
              <a:buNone/>
              <a:defRPr/>
            </a:lvl2pPr>
            <a:lvl3pPr marL="685739" indent="0">
              <a:buNone/>
              <a:defRPr/>
            </a:lvl3pPr>
            <a:lvl4pPr marL="1028607" indent="0">
              <a:buNone/>
              <a:defRPr/>
            </a:lvl4pPr>
            <a:lvl5pPr marL="1371476"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7936707" y="4759891"/>
            <a:ext cx="1138237" cy="376123"/>
          </a:xfrm>
          <a:prstGeom prst="rect">
            <a:avLst/>
          </a:prstGeom>
        </p:spPr>
      </p:pic>
    </p:spTree>
    <p:extLst>
      <p:ext uri="{BB962C8B-B14F-4D97-AF65-F5344CB8AC3E}">
        <p14:creationId xmlns:p14="http://schemas.microsoft.com/office/powerpoint/2010/main" val="42271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2"/>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625850"/>
            <a:ext cx="3162300" cy="1358900"/>
          </a:xfrm>
          <a:prstGeom prst="rect">
            <a:avLst/>
          </a:prstGeom>
        </p:spPr>
      </p:pic>
    </p:spTree>
    <p:extLst>
      <p:ext uri="{BB962C8B-B14F-4D97-AF65-F5344CB8AC3E}">
        <p14:creationId xmlns:p14="http://schemas.microsoft.com/office/powerpoint/2010/main" val="19372251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Tree>
    <p:extLst>
      <p:ext uri="{BB962C8B-B14F-4D97-AF65-F5344CB8AC3E}">
        <p14:creationId xmlns:p14="http://schemas.microsoft.com/office/powerpoint/2010/main" val="3572567331"/>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59630173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39925595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801439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6" name="TextBox 5"/>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12041532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250955452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2"/>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4037113419"/>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2"/>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400550"/>
            <a:ext cx="1598429" cy="686875"/>
          </a:xfrm>
          <a:prstGeom prst="rect">
            <a:avLst/>
          </a:prstGeom>
        </p:spPr>
      </p:pic>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Microsoft Azure + </a:t>
            </a:r>
            <a:r>
              <a:rPr lang="en-US" sz="900" b="0" u="none">
                <a:solidFill>
                  <a:srgbClr val="000000"/>
                </a:solidFill>
                <a:latin typeface="Calibri"/>
                <a:cs typeface="Mangal" pitchFamily="18" charset="0"/>
              </a:rPr>
              <a:t>AI Conference </a:t>
            </a:r>
            <a:r>
              <a:rPr lang="en-US" sz="900" b="0" u="none" baseline="0">
                <a:solidFill>
                  <a:srgbClr val="000000"/>
                </a:solidFill>
                <a:latin typeface="Calibri"/>
                <a:cs typeface="Mangal" pitchFamily="18" charset="0"/>
              </a:rPr>
              <a:t> </a:t>
            </a:r>
            <a:r>
              <a:rPr lang="en-US" sz="900" b="0" u="none" dirty="0">
                <a:solidFill>
                  <a:srgbClr val="000000"/>
                </a:solidFill>
                <a:latin typeface="Calibri"/>
                <a:cs typeface="Mangal" pitchFamily="18" charset="0"/>
              </a:rPr>
              <a:t>All rights reserved.</a:t>
            </a:r>
          </a:p>
        </p:txBody>
      </p:sp>
    </p:spTree>
    <p:extLst>
      <p:ext uri="{BB962C8B-B14F-4D97-AF65-F5344CB8AC3E}">
        <p14:creationId xmlns:p14="http://schemas.microsoft.com/office/powerpoint/2010/main" val="943633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423709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177983" y="181035"/>
            <a:ext cx="959788" cy="430245"/>
          </a:xfrm>
          <a:prstGeom prst="rect">
            <a:avLst/>
          </a:prstGeom>
        </p:spPr>
      </p:pic>
    </p:spTree>
    <p:extLst>
      <p:ext uri="{BB962C8B-B14F-4D97-AF65-F5344CB8AC3E}">
        <p14:creationId xmlns:p14="http://schemas.microsoft.com/office/powerpoint/2010/main" val="1429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132" y="0"/>
            <a:ext cx="9154132" cy="51435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322158" y="2272496"/>
            <a:ext cx="7051170" cy="1344828"/>
          </a:xfrm>
          <a:noFill/>
        </p:spPr>
        <p:txBody>
          <a:bodyPr lIns="0" tIns="0" rIns="0" bIns="182880" anchor="b" anchorCtr="0"/>
          <a:lstStyle>
            <a:lvl1pPr>
              <a:defRPr sz="3971" strike="noStrike" spc="-110"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319819" y="3629093"/>
            <a:ext cx="7051170" cy="709076"/>
          </a:xfrm>
          <a:noFill/>
        </p:spPr>
        <p:txBody>
          <a:bodyPr lIns="0" tIns="0" rIns="0" bIns="0">
            <a:noAutofit/>
          </a:bodyPr>
          <a:lstStyle>
            <a:lvl1pPr marL="0" indent="0">
              <a:lnSpc>
                <a:spcPct val="100000"/>
              </a:lnSpc>
              <a:spcBef>
                <a:spcPts val="0"/>
              </a:spcBef>
              <a:buNone/>
              <a:defRPr sz="1176"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05153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19" y="902154"/>
            <a:ext cx="2724291" cy="879414"/>
          </a:xfrm>
        </p:spPr>
        <p:txBody>
          <a:bodyPr lIns="0" tIns="0" rIns="0" bIns="0"/>
          <a:lstStyle>
            <a:lvl1pPr>
              <a:defRPr sz="147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4659542" y="902154"/>
            <a:ext cx="2713786" cy="2466921"/>
          </a:xfrm>
        </p:spPr>
        <p:txBody>
          <a:bodyPr wrap="square" lIns="0" tIns="0" rIns="0" bIns="0">
            <a:noAutofit/>
          </a:bodyPr>
          <a:lstStyle>
            <a:lvl1pPr marL="0" marR="0" indent="0" algn="l" defTabSz="380536" rtl="0" eaLnBrk="1" fontAlgn="auto" latinLnBrk="0" hangingPunct="1">
              <a:lnSpc>
                <a:spcPct val="100000"/>
              </a:lnSpc>
              <a:spcBef>
                <a:spcPts val="0"/>
              </a:spcBef>
              <a:spcAft>
                <a:spcPts val="368"/>
              </a:spcAft>
              <a:buClrTx/>
              <a:buSzPct val="90000"/>
              <a:buFont typeface="Wingdings" panose="05000000000000000000" pitchFamily="2" charset="2"/>
              <a:buNone/>
              <a:tabLst/>
              <a:defRPr sz="1471" spc="0" baseline="0">
                <a:solidFill>
                  <a:schemeClr val="tx1"/>
                </a:solidFill>
                <a:latin typeface="+mj-lt"/>
              </a:defRPr>
            </a:lvl1pPr>
            <a:lvl2pPr marL="168090" indent="0">
              <a:buNone/>
              <a:defRPr sz="1324"/>
            </a:lvl2pPr>
            <a:lvl3pPr marL="336179" indent="0">
              <a:buNone/>
              <a:defRPr sz="1324"/>
            </a:lvl3pPr>
            <a:lvl4pPr marL="504269" indent="0">
              <a:buNone/>
              <a:defRPr sz="1324"/>
            </a:lvl4pPr>
            <a:lvl5pPr marL="672358" indent="0">
              <a:buNone/>
              <a:defRPr sz="1324"/>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5494284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4776"/>
            <a:ext cx="8504830" cy="928716"/>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rgbClr val="000000"/>
                </a:solidFill>
              </a:defRPr>
            </a:lvl2pPr>
            <a:lvl3pPr marL="336179" indent="0">
              <a:spcBef>
                <a:spcPts val="0"/>
              </a:spcBef>
              <a:spcAft>
                <a:spcPts val="956"/>
              </a:spcAft>
              <a:buNone/>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9948829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9" y="1606045"/>
            <a:ext cx="8504830" cy="928716"/>
          </a:xfrm>
        </p:spPr>
        <p:txBody>
          <a:bodyPr wrap="square" lIns="0" tIns="0" rIns="0" bIns="0">
            <a:spAutoFit/>
          </a:bodyPr>
          <a:lstStyle>
            <a:lvl1pPr marL="201707" indent="-201707">
              <a:lnSpc>
                <a:spcPct val="90000"/>
              </a:lnSpc>
              <a:spcBef>
                <a:spcPts val="0"/>
              </a:spcBef>
              <a:spcAft>
                <a:spcPts val="956"/>
              </a:spcAft>
              <a:buClr>
                <a:srgbClr val="000000"/>
              </a:buClr>
              <a:buSzPct val="77000"/>
              <a:buFont typeface="Arial" panose="020B0604020202020204" pitchFamily="34" charset="0"/>
              <a:buChar char="•"/>
              <a:defRPr sz="1912" b="0" i="0">
                <a:solidFill>
                  <a:srgbClr val="000000"/>
                </a:solidFill>
                <a:latin typeface="+mn-lt"/>
              </a:defRPr>
            </a:lvl1pPr>
            <a:lvl2pPr marL="403415" indent="-168090">
              <a:lnSpc>
                <a:spcPct val="90000"/>
              </a:lnSpc>
              <a:spcBef>
                <a:spcPts val="0"/>
              </a:spcBef>
              <a:spcAft>
                <a:spcPts val="956"/>
              </a:spcAft>
              <a:buClr>
                <a:srgbClr val="000000"/>
              </a:buClr>
              <a:buSzPct val="77000"/>
              <a:buFont typeface="Arial" panose="020B0604020202020204" pitchFamily="34" charset="0"/>
              <a:buChar char="•"/>
              <a:defRPr sz="1471">
                <a:solidFill>
                  <a:srgbClr val="000000"/>
                </a:solidFill>
              </a:defRPr>
            </a:lvl2pPr>
            <a:lvl3pPr marL="605122" indent="-168090">
              <a:spcBef>
                <a:spcPts val="0"/>
              </a:spcBef>
              <a:spcAft>
                <a:spcPts val="956"/>
              </a:spcAft>
              <a:buClr>
                <a:srgbClr val="000000"/>
              </a:buClr>
              <a:buSzPct val="77000"/>
              <a:buFont typeface="Arial" panose="020B0604020202020204" pitchFamily="34" charset="0"/>
              <a:buChar char="•"/>
              <a:defRPr sz="1471">
                <a:solidFill>
                  <a:srgbClr val="000000"/>
                </a:solidFill>
              </a:defRPr>
            </a:lvl3pPr>
            <a:lvl4pPr marL="504269" indent="0">
              <a:spcBef>
                <a:spcPts val="0"/>
              </a:spcBef>
              <a:spcAft>
                <a:spcPts val="956"/>
              </a:spcAft>
              <a:buNone/>
              <a:defRPr sz="1471"/>
            </a:lvl4pPr>
            <a:lvl5pPr marL="672358"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319818" y="812873"/>
            <a:ext cx="8504830" cy="264803"/>
          </a:xfrm>
        </p:spPr>
        <p:txBody>
          <a:bodyPr wrap="square" lIns="0" tIns="0" rIns="0" bIns="0">
            <a:spAutoFit/>
          </a:bodyPr>
          <a:lstStyle>
            <a:lvl1pPr marL="0" indent="0">
              <a:lnSpc>
                <a:spcPct val="90000"/>
              </a:lnSpc>
              <a:spcBef>
                <a:spcPts val="0"/>
              </a:spcBef>
              <a:spcAft>
                <a:spcPts val="956"/>
              </a:spcAft>
              <a:buNone/>
              <a:defRPr sz="1912" b="0" i="0">
                <a:solidFill>
                  <a:srgbClr val="000000"/>
                </a:solidFill>
                <a:latin typeface="+mn-lt"/>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26pt</a:t>
            </a:r>
          </a:p>
        </p:txBody>
      </p:sp>
    </p:spTree>
    <p:extLst>
      <p:ext uri="{BB962C8B-B14F-4D97-AF65-F5344CB8AC3E}">
        <p14:creationId xmlns:p14="http://schemas.microsoft.com/office/powerpoint/2010/main" val="16169310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330371"/>
            <a:ext cx="8502029" cy="568516"/>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219237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657208" y="0"/>
            <a:ext cx="4486792"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319818" y="330371"/>
            <a:ext cx="4166975" cy="568516"/>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319818" y="1609381"/>
            <a:ext cx="4166974"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19434087"/>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319818" y="1601653"/>
            <a:ext cx="2724291" cy="193786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3211023" y="1601653"/>
            <a:ext cx="2717288" cy="1937860"/>
          </a:xfrm>
          <a:blipFill>
            <a:blip r:embed="rId3"/>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6095222" y="1601653"/>
            <a:ext cx="2725501" cy="1937860"/>
          </a:xfrm>
          <a:blipFill>
            <a:blip r:embed="rId4"/>
            <a:stretch>
              <a:fillRect/>
            </a:stretch>
          </a:blipFill>
        </p:spPr>
        <p:txBody>
          <a:bodyPr anchor="ctr">
            <a:noAutofit/>
          </a:bodyPr>
          <a:lstStyle>
            <a:lvl1pPr marL="0" indent="0" algn="ctr">
              <a:buNone/>
              <a:defRPr sz="147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319818" y="3695942"/>
            <a:ext cx="2722890"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3211020"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6095223" y="3695942"/>
            <a:ext cx="2722890"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949272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1609381"/>
            <a:ext cx="4335054" cy="2817345"/>
          </a:xfrm>
        </p:spPr>
        <p:txBody>
          <a:bodyPr anchor="ctr">
            <a:noAutofit/>
          </a:bodyPr>
          <a:lstStyle>
            <a:lvl1pPr algn="ctr">
              <a:defRPr sz="1471">
                <a:latin typeface="+mj-lt"/>
              </a:defRPr>
            </a:lvl1pPr>
          </a:lstStyle>
          <a:p>
            <a:r>
              <a:rPr lang="en-US"/>
              <a:t>Drop photo here</a:t>
            </a:r>
          </a:p>
        </p:txBody>
      </p:sp>
      <p:sp>
        <p:nvSpPr>
          <p:cNvPr id="4" name="Text Placeholder 3"/>
          <p:cNvSpPr>
            <a:spLocks noGrp="1"/>
          </p:cNvSpPr>
          <p:nvPr>
            <p:ph type="body" sz="quarter" idx="10" hasCustomPrompt="1"/>
          </p:nvPr>
        </p:nvSpPr>
        <p:spPr>
          <a:xfrm>
            <a:off x="319818" y="160938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1912"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6854420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319819" y="1199792"/>
            <a:ext cx="2724291"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672914"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6" name="Rectangle 5"/>
          <p:cNvSpPr/>
          <p:nvPr userDrawn="1"/>
        </p:nvSpPr>
        <p:spPr bwMode="auto">
          <a:xfrm>
            <a:off x="3211022" y="1199792"/>
            <a:ext cx="2717289"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095224" y="1199792"/>
            <a:ext cx="2726624" cy="234672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3560021"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6448867" y="1468851"/>
            <a:ext cx="2023959" cy="1808607"/>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319819" y="3695942"/>
            <a:ext cx="2720744"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3211022" y="3695942"/>
            <a:ext cx="2717288"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6095222" y="3695942"/>
            <a:ext cx="2726626"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1952092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683178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4661130"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2490474"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9819" y="1192789"/>
            <a:ext cx="1990063" cy="23467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319818" y="326868"/>
            <a:ext cx="8502029" cy="558010"/>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25063" y="1601653"/>
            <a:ext cx="1179575"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288694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9819" y="3695942"/>
            <a:ext cx="1990063" cy="980749"/>
          </a:xfrm>
        </p:spPr>
        <p:txBody>
          <a:bodyPr lIns="0" tIns="0" rIns="0" bIns="0"/>
          <a:lstStyle>
            <a:lvl1pPr marL="0" indent="0">
              <a:lnSpc>
                <a:spcPct val="100000"/>
              </a:lnSpc>
              <a:spcBef>
                <a:spcPts val="0"/>
              </a:spcBef>
              <a:spcAft>
                <a:spcPts val="588"/>
              </a:spcAft>
              <a:buNone/>
              <a:defRPr sz="1176" b="1">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49047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4661130"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5057600"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28254" y="1601653"/>
            <a:ext cx="1197123" cy="1528995"/>
          </a:xfrm>
        </p:spPr>
        <p:txBody>
          <a:bodyPr anchor="ctr">
            <a:noAutofit/>
          </a:bodyPr>
          <a:lstStyle>
            <a:lvl1pPr marL="0" indent="0" algn="ctr">
              <a:buNone/>
              <a:defRPr sz="147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6831784" y="3695942"/>
            <a:ext cx="1990063" cy="980749"/>
          </a:xfrm>
        </p:spPr>
        <p:txBody>
          <a:bodyPr lIns="0" tIns="0" rIns="0" bIns="0"/>
          <a:lstStyle>
            <a:lvl1pPr marL="0" indent="0">
              <a:lnSpc>
                <a:spcPct val="100000"/>
              </a:lnSpc>
              <a:spcBef>
                <a:spcPts val="0"/>
              </a:spcBef>
              <a:spcAft>
                <a:spcPts val="588"/>
              </a:spcAft>
              <a:buNone/>
              <a:defRPr sz="1176">
                <a:solidFill>
                  <a:schemeClr val="tx2"/>
                </a:solidFill>
                <a:latin typeface="+mj-lt"/>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a:solidFill>
                  <a:srgbClr val="000000"/>
                </a:solidFill>
              </a:defRPr>
            </a:lvl2pPr>
            <a:lvl3pPr marL="336179" indent="0">
              <a:buNone/>
              <a:defRPr/>
            </a:lvl3pPr>
            <a:lvl4pPr marL="504269" indent="0">
              <a:buNone/>
              <a:defRPr/>
            </a:lvl4pPr>
            <a:lvl5pPr marL="672358"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1021369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319818" y="1601652"/>
            <a:ext cx="8502029" cy="3216148"/>
          </a:xfrm>
        </p:spPr>
        <p:txBody>
          <a:bodyPr bIns="1737360" anchor="ctr">
            <a:noAutofit/>
          </a:bodyPr>
          <a:lstStyle>
            <a:lvl1pPr algn="ctr">
              <a:defRPr sz="147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319818" y="330372"/>
            <a:ext cx="8502029" cy="554507"/>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648046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rgbClr val="000000"/>
                </a:solidFill>
              </a:defRPr>
            </a:lvl1pPr>
          </a:lstStyle>
          <a:p>
            <a:pPr marL="0" lvl="0">
              <a:lnSpc>
                <a:spcPts val="4118"/>
              </a:lnSpc>
            </a:pPr>
            <a:r>
              <a:rPr lang="en-US"/>
              <a:t>Section title</a:t>
            </a:r>
          </a:p>
        </p:txBody>
      </p:sp>
    </p:spTree>
    <p:extLst>
      <p:ext uri="{BB962C8B-B14F-4D97-AF65-F5344CB8AC3E}">
        <p14:creationId xmlns:p14="http://schemas.microsoft.com/office/powerpoint/2010/main" val="12078599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194470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319819" y="888239"/>
            <a:ext cx="5608492" cy="2651274"/>
          </a:xfrm>
          <a:noFill/>
        </p:spPr>
        <p:txBody>
          <a:bodyPr vert="horz" wrap="square" lIns="0" tIns="0" rIns="0" bIns="0" rtlCol="0" anchor="t" anchorCtr="0">
            <a:noAutofit/>
          </a:bodyPr>
          <a:lstStyle>
            <a:lvl1pPr>
              <a:lnSpc>
                <a:spcPct val="90000"/>
              </a:lnSpc>
              <a:defRPr lang="en-US" sz="3971" spc="-11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3598609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22.emf"/><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5" Type="http://schemas.openxmlformats.org/officeDocument/2006/relationships/slideLayout" Target="../slideLayouts/slideLayout79.xml"/><Relationship Id="rId10"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theme" Target="../theme/theme7.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26.png"/><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2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image" Target="../media/image36.jpeg"/><Relationship Id="rId5" Type="http://schemas.openxmlformats.org/officeDocument/2006/relationships/slideLayout" Target="../slideLayouts/slideLayout108.xml"/><Relationship Id="rId10" Type="http://schemas.openxmlformats.org/officeDocument/2006/relationships/theme" Target="../theme/theme8.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image" Target="../media/image22.emf"/><Relationship Id="rId2" Type="http://schemas.openxmlformats.org/officeDocument/2006/relationships/slideLayout" Target="../slideLayouts/slideLayout114.xml"/><Relationship Id="rId16" Type="http://schemas.openxmlformats.org/officeDocument/2006/relationships/theme" Target="../theme/theme9.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1/28/2020</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7835392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2"/>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9818" y="326868"/>
            <a:ext cx="8502029"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327989" y="1399961"/>
            <a:ext cx="8502029" cy="9573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spTree>
    <p:extLst>
      <p:ext uri="{BB962C8B-B14F-4D97-AF65-F5344CB8AC3E}">
        <p14:creationId xmlns:p14="http://schemas.microsoft.com/office/powerpoint/2010/main" val="1474678713"/>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685845" rtl="0" eaLnBrk="1" latinLnBrk="0" hangingPunct="1">
        <a:lnSpc>
          <a:spcPct val="90000"/>
        </a:lnSpc>
        <a:spcBef>
          <a:spcPct val="0"/>
        </a:spcBef>
        <a:buNone/>
        <a:defRPr lang="en-US" sz="2353"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912"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471"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176"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11"/>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2087328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6966742"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433251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p:transition>
    <p:fade/>
  </p:transition>
  <p:hf sldNum="0" hdr="0" ftr="0" dt="0"/>
  <p:txStyles>
    <p:titleStyle>
      <a:lvl1pPr algn="l" defTabSz="699494"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34" marR="0" indent="-171434"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869" marR="0" indent="-171434"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875" marR="0" indent="-150005"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165" marR="0" indent="-135719"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884" marR="0" indent="-126195" algn="l" defTabSz="69949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607"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354"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101"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849" indent="-174873" algn="l" defTabSz="69949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94" rtl="0" eaLnBrk="1" latinLnBrk="0" hangingPunct="1">
        <a:defRPr sz="1350" kern="1200">
          <a:solidFill>
            <a:schemeClr val="tx1"/>
          </a:solidFill>
          <a:latin typeface="+mn-lt"/>
          <a:ea typeface="+mn-ea"/>
          <a:cs typeface="+mn-cs"/>
        </a:defRPr>
      </a:lvl1pPr>
      <a:lvl2pPr marL="349747" algn="l" defTabSz="699494" rtl="0" eaLnBrk="1" latinLnBrk="0" hangingPunct="1">
        <a:defRPr sz="1350" kern="1200">
          <a:solidFill>
            <a:schemeClr val="tx1"/>
          </a:solidFill>
          <a:latin typeface="+mn-lt"/>
          <a:ea typeface="+mn-ea"/>
          <a:cs typeface="+mn-cs"/>
        </a:defRPr>
      </a:lvl2pPr>
      <a:lvl3pPr marL="699494" algn="l" defTabSz="699494" rtl="0" eaLnBrk="1" latinLnBrk="0" hangingPunct="1">
        <a:defRPr sz="1350" kern="1200">
          <a:solidFill>
            <a:schemeClr val="tx1"/>
          </a:solidFill>
          <a:latin typeface="+mn-lt"/>
          <a:ea typeface="+mn-ea"/>
          <a:cs typeface="+mn-cs"/>
        </a:defRPr>
      </a:lvl3pPr>
      <a:lvl4pPr marL="1049240" algn="l" defTabSz="699494" rtl="0" eaLnBrk="1" latinLnBrk="0" hangingPunct="1">
        <a:defRPr sz="1350" kern="1200">
          <a:solidFill>
            <a:schemeClr val="tx1"/>
          </a:solidFill>
          <a:latin typeface="+mn-lt"/>
          <a:ea typeface="+mn-ea"/>
          <a:cs typeface="+mn-cs"/>
        </a:defRPr>
      </a:lvl4pPr>
      <a:lvl5pPr marL="1398987" algn="l" defTabSz="699494" rtl="0" eaLnBrk="1" latinLnBrk="0" hangingPunct="1">
        <a:defRPr sz="1350" kern="1200">
          <a:solidFill>
            <a:schemeClr val="tx1"/>
          </a:solidFill>
          <a:latin typeface="+mn-lt"/>
          <a:ea typeface="+mn-ea"/>
          <a:cs typeface="+mn-cs"/>
        </a:defRPr>
      </a:lvl5pPr>
      <a:lvl6pPr marL="1748735" algn="l" defTabSz="699494" rtl="0" eaLnBrk="1" latinLnBrk="0" hangingPunct="1">
        <a:defRPr sz="1350" kern="1200">
          <a:solidFill>
            <a:schemeClr val="tx1"/>
          </a:solidFill>
          <a:latin typeface="+mn-lt"/>
          <a:ea typeface="+mn-ea"/>
          <a:cs typeface="+mn-cs"/>
        </a:defRPr>
      </a:lvl6pPr>
      <a:lvl7pPr marL="2098481" algn="l" defTabSz="699494" rtl="0" eaLnBrk="1" latinLnBrk="0" hangingPunct="1">
        <a:defRPr sz="1350" kern="1200">
          <a:solidFill>
            <a:schemeClr val="tx1"/>
          </a:solidFill>
          <a:latin typeface="+mn-lt"/>
          <a:ea typeface="+mn-ea"/>
          <a:cs typeface="+mn-cs"/>
        </a:defRPr>
      </a:lvl7pPr>
      <a:lvl8pPr marL="2448227" algn="l" defTabSz="699494" rtl="0" eaLnBrk="1" latinLnBrk="0" hangingPunct="1">
        <a:defRPr sz="1350" kern="1200">
          <a:solidFill>
            <a:schemeClr val="tx1"/>
          </a:solidFill>
          <a:latin typeface="+mn-lt"/>
          <a:ea typeface="+mn-ea"/>
          <a:cs typeface="+mn-cs"/>
        </a:defRPr>
      </a:lvl8pPr>
      <a:lvl9pPr marL="2797975" algn="l" defTabSz="69949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8.xml"/><Relationship Id="rId5" Type="http://schemas.openxmlformats.org/officeDocument/2006/relationships/image" Target="../media/image55.png"/><Relationship Id="rId4" Type="http://schemas.openxmlformats.org/officeDocument/2006/relationships/image" Target="../media/image5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4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emf"/><Relationship Id="rId1" Type="http://schemas.openxmlformats.org/officeDocument/2006/relationships/slideLayout" Target="../slideLayouts/slideLayout3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79.emf"/><Relationship Id="rId18" Type="http://schemas.openxmlformats.org/officeDocument/2006/relationships/image" Target="../media/image84.emf"/><Relationship Id="rId3" Type="http://schemas.openxmlformats.org/officeDocument/2006/relationships/image" Target="../media/image69.emf"/><Relationship Id="rId21" Type="http://schemas.openxmlformats.org/officeDocument/2006/relationships/image" Target="../media/image87.emf"/><Relationship Id="rId7" Type="http://schemas.openxmlformats.org/officeDocument/2006/relationships/image" Target="../media/image73.emf"/><Relationship Id="rId12" Type="http://schemas.openxmlformats.org/officeDocument/2006/relationships/image" Target="../media/image78.emf"/><Relationship Id="rId17" Type="http://schemas.openxmlformats.org/officeDocument/2006/relationships/image" Target="../media/image83.emf"/><Relationship Id="rId2" Type="http://schemas.openxmlformats.org/officeDocument/2006/relationships/image" Target="../media/image68.emf"/><Relationship Id="rId16" Type="http://schemas.openxmlformats.org/officeDocument/2006/relationships/image" Target="../media/image82.emf"/><Relationship Id="rId20" Type="http://schemas.openxmlformats.org/officeDocument/2006/relationships/image" Target="../media/image86.emf"/><Relationship Id="rId1" Type="http://schemas.openxmlformats.org/officeDocument/2006/relationships/slideLayout" Target="../slideLayouts/slideLayout38.xml"/><Relationship Id="rId6" Type="http://schemas.openxmlformats.org/officeDocument/2006/relationships/image" Target="../media/image72.emf"/><Relationship Id="rId11" Type="http://schemas.openxmlformats.org/officeDocument/2006/relationships/image" Target="../media/image77.emf"/><Relationship Id="rId5" Type="http://schemas.openxmlformats.org/officeDocument/2006/relationships/image" Target="../media/image71.emf"/><Relationship Id="rId15" Type="http://schemas.openxmlformats.org/officeDocument/2006/relationships/image" Target="../media/image81.emf"/><Relationship Id="rId10" Type="http://schemas.openxmlformats.org/officeDocument/2006/relationships/image" Target="../media/image76.emf"/><Relationship Id="rId19" Type="http://schemas.openxmlformats.org/officeDocument/2006/relationships/image" Target="../media/image85.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49.xml"/><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6.xml"/><Relationship Id="rId1" Type="http://schemas.openxmlformats.org/officeDocument/2006/relationships/slideLayout" Target="../slideLayouts/slideLayout49.xml"/><Relationship Id="rId5" Type="http://schemas.openxmlformats.org/officeDocument/2006/relationships/image" Target="../media/image99.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13" Type="http://schemas.microsoft.com/office/2007/relationships/hdphoto" Target="../media/hdphoto5.wdp"/><Relationship Id="rId3" Type="http://schemas.openxmlformats.org/officeDocument/2006/relationships/image" Target="../media/image105.png"/><Relationship Id="rId7" Type="http://schemas.microsoft.com/office/2007/relationships/hdphoto" Target="../media/hdphoto2.wdp"/><Relationship Id="rId12"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107.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09.png"/><Relationship Id="rId4" Type="http://schemas.openxmlformats.org/officeDocument/2006/relationships/image" Target="../media/image106.png"/><Relationship Id="rId9"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38.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42.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05.xml"/><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36.xml"/><Relationship Id="rId1" Type="http://schemas.openxmlformats.org/officeDocument/2006/relationships/slideLayout" Target="../slideLayouts/slideLayout38.xml"/><Relationship Id="rId4" Type="http://schemas.openxmlformats.org/officeDocument/2006/relationships/hyperlink" Target="https://aka.ms/annalytic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48.emf"/></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ML, AI and Deep Learning</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3B3-E36D-4690-9317-71957C061F14}"/>
              </a:ext>
            </a:extLst>
          </p:cNvPr>
          <p:cNvSpPr>
            <a:spLocks noGrp="1"/>
          </p:cNvSpPr>
          <p:nvPr>
            <p:ph type="title"/>
          </p:nvPr>
        </p:nvSpPr>
        <p:spPr/>
        <p:txBody>
          <a:bodyPr/>
          <a:lstStyle/>
          <a:p>
            <a:r>
              <a:rPr lang="en-US" dirty="0"/>
              <a:t>Spoilers!</a:t>
            </a:r>
          </a:p>
        </p:txBody>
      </p:sp>
      <p:sp>
        <p:nvSpPr>
          <p:cNvPr id="3" name="Text Placeholder 2">
            <a:extLst>
              <a:ext uri="{FF2B5EF4-FFF2-40B4-BE49-F238E27FC236}">
                <a16:creationId xmlns:a16="http://schemas.microsoft.com/office/drawing/2014/main" id="{86850BC8-C3A7-4BA6-9A9B-3A16CEA63EA8}"/>
              </a:ext>
            </a:extLst>
          </p:cNvPr>
          <p:cNvSpPr>
            <a:spLocks noGrp="1"/>
          </p:cNvSpPr>
          <p:nvPr>
            <p:ph type="body" sz="quarter" idx="10"/>
          </p:nvPr>
        </p:nvSpPr>
        <p:spPr/>
        <p:txBody>
          <a:bodyPr/>
          <a:lstStyle/>
          <a:p>
            <a:endParaRPr lang="en-US" dirty="0"/>
          </a:p>
        </p:txBody>
      </p:sp>
      <p:pic>
        <p:nvPicPr>
          <p:cNvPr id="1026" name="Picture 2">
            <a:extLst>
              <a:ext uri="{FF2B5EF4-FFF2-40B4-BE49-F238E27FC236}">
                <a16:creationId xmlns:a16="http://schemas.microsoft.com/office/drawing/2014/main" id="{33CB5ADE-C8FE-474E-A9C9-6C9B556D9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93" y="1075778"/>
            <a:ext cx="6525846" cy="286412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95A240-9B8F-4415-AB8D-E808CA748B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032" y="277041"/>
            <a:ext cx="3848817" cy="1981949"/>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29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Artificial Intelligence</a:t>
            </a:r>
          </a:p>
        </p:txBody>
      </p:sp>
    </p:spTree>
    <p:extLst>
      <p:ext uri="{BB962C8B-B14F-4D97-AF65-F5344CB8AC3E}">
        <p14:creationId xmlns:p14="http://schemas.microsoft.com/office/powerpoint/2010/main" val="421536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Light" panose="020F0302020204030204"/>
                <a:ea typeface="+mj-ea"/>
                <a:cs typeface="+mj-cs"/>
              </a:rPr>
              <a:t>Demo primer – SQL Server and Azure SQL</a:t>
            </a:r>
            <a:endParaRPr kumimoji="0" 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8" name="Rectangle 7">
            <a:extLst>
              <a:ext uri="{FF2B5EF4-FFF2-40B4-BE49-F238E27FC236}">
                <a16:creationId xmlns:a16="http://schemas.microsoft.com/office/drawing/2014/main" id="{B970FE90-F7EB-4F4B-9C72-DCC7BFF28BFC}"/>
              </a:ext>
            </a:extLst>
          </p:cNvPr>
          <p:cNvSpPr/>
          <p:nvPr/>
        </p:nvSpPr>
        <p:spPr>
          <a:xfrm>
            <a:off x="2023134" y="754858"/>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E6E6E6"/>
              </a:solidFill>
              <a:effectLst/>
              <a:uLnTx/>
              <a:uFillTx/>
              <a:latin typeface="Segoe UI"/>
              <a:ea typeface="+mn-ea"/>
              <a:cs typeface="+mn-cs"/>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2544731" y="2685073"/>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2660794" y="2887564"/>
            <a:ext cx="616162"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4425703" y="2868404"/>
            <a:ext cx="840463" cy="346249"/>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5369787" y="1537279"/>
            <a:ext cx="945662"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3889697" y="3364824"/>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4853223" y="3907660"/>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2822655" y="798106"/>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685772"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solidFill>
                    <a:srgbClr val="FFFFFF">
                      <a:alpha val="0"/>
                    </a:srgbClr>
                  </a:solidFill>
                </a:ln>
                <a:solidFill>
                  <a:srgbClr val="0078D7"/>
                </a:solidFill>
                <a:effectLst/>
                <a:uLnTx/>
                <a:uFillTx/>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3582013" y="2354857"/>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2273718" y="2134917"/>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3F3F3F"/>
                  </a:solidFill>
                  <a:effectLst/>
                  <a:uLnTx/>
                  <a:uFillTx/>
                  <a:latin typeface="Segoe UI"/>
                  <a:ea typeface="+mn-ea"/>
                  <a:cs typeface="+mn-cs"/>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marL="0" marR="0" lvl="0" indent="0" algn="l" defTabSz="699557"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4309927" y="2827993"/>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4367921" y="3765613"/>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4182355" y="4273188"/>
            <a:ext cx="840463" cy="115416"/>
          </a:xfrm>
          <a:prstGeom prst="rect">
            <a:avLst/>
          </a:prstGeom>
          <a:noFill/>
        </p:spPr>
        <p:txBody>
          <a:bodyPr wrap="square" lIns="0" tIns="0" rIns="0" bIns="0" rtlCol="0">
            <a:spAutoFit/>
          </a:bodyPr>
          <a:lstStyle/>
          <a:p>
            <a:pPr marL="0" marR="0" lvl="0" indent="0" algn="ctr" defTabSz="685775"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3388970" y="1442214"/>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5449890" y="1715660"/>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5627562" y="1742860"/>
            <a:ext cx="469010" cy="461665"/>
          </a:xfrm>
          <a:prstGeom prst="rect">
            <a:avLst/>
          </a:prstGeom>
          <a:noFill/>
        </p:spPr>
        <p:txBody>
          <a:bodyPr wrap="square" lIns="0" tIns="0" rIns="0" bIns="0" rtlCol="0">
            <a:sp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5715571" y="2292908"/>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marL="0" marR="0" lvl="0" indent="0" algn="l" defTabSz="68566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5715571" y="2719209"/>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6123460" y="4273188"/>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5068358" y="4625703"/>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marL="0" marR="0" lvl="0" indent="0" algn="l" defTabSz="69928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4452559" y="4617636"/>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637" y="3420564"/>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3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chemeClr val="accent1"/>
                </a:solidFill>
              </a:rPr>
              <a:t>Demo</a:t>
            </a:r>
            <a:br>
              <a:rPr lang="en-US" dirty="0">
                <a:solidFill>
                  <a:srgbClr val="00FFFF"/>
                </a:solidFill>
              </a:rPr>
            </a:br>
            <a:br>
              <a:rPr lang="en-US" dirty="0">
                <a:solidFill>
                  <a:srgbClr val="00FFFF"/>
                </a:solidFill>
              </a:rPr>
            </a:br>
            <a:r>
              <a:rPr lang="en-US" dirty="0">
                <a:solidFill>
                  <a:srgbClr val="00FFFF"/>
                </a:solidFill>
              </a:rPr>
              <a:t>Applied AI in SQL</a:t>
            </a:r>
            <a:br>
              <a:rPr lang="en-US" dirty="0">
                <a:solidFill>
                  <a:srgbClr val="00FFFF"/>
                </a:solidFill>
              </a:rPr>
            </a:br>
            <a:endParaRPr lang="en-US" b="1" dirty="0">
              <a:solidFill>
                <a:srgbClr val="00FFFF"/>
              </a:solidFill>
            </a:endParaRPr>
          </a:p>
        </p:txBody>
      </p:sp>
    </p:spTree>
    <p:extLst>
      <p:ext uri="{BB962C8B-B14F-4D97-AF65-F5344CB8AC3E}">
        <p14:creationId xmlns:p14="http://schemas.microsoft.com/office/powerpoint/2010/main" val="295117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Machine Learning</a:t>
            </a:r>
          </a:p>
        </p:txBody>
      </p:sp>
    </p:spTree>
    <p:extLst>
      <p:ext uri="{BB962C8B-B14F-4D97-AF65-F5344CB8AC3E}">
        <p14:creationId xmlns:p14="http://schemas.microsoft.com/office/powerpoint/2010/main" val="40015974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3"/>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chemeClr val="accent1"/>
                </a:solidFill>
              </a:rPr>
              <a:t>Demo</a:t>
            </a:r>
            <a:br>
              <a:rPr lang="en-US" dirty="0">
                <a:solidFill>
                  <a:srgbClr val="00FFFF"/>
                </a:solidFill>
              </a:rPr>
            </a:br>
            <a:br>
              <a:rPr lang="en-US" dirty="0">
                <a:solidFill>
                  <a:srgbClr val="00FFFF"/>
                </a:solidFill>
              </a:rPr>
            </a:br>
            <a:r>
              <a:rPr lang="en-US" dirty="0">
                <a:solidFill>
                  <a:srgbClr val="00FFFF"/>
                </a:solidFill>
              </a:rPr>
              <a:t>Machine Learning in SQL</a:t>
            </a:r>
            <a:endParaRPr lang="en-US" b="1" dirty="0">
              <a:solidFill>
                <a:srgbClr val="00FFFF"/>
              </a:solidFill>
            </a:endParaRPr>
          </a:p>
        </p:txBody>
      </p:sp>
    </p:spTree>
    <p:extLst>
      <p:ext uri="{BB962C8B-B14F-4D97-AF65-F5344CB8AC3E}">
        <p14:creationId xmlns:p14="http://schemas.microsoft.com/office/powerpoint/2010/main" val="35976079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Deep Learning</a:t>
            </a:r>
          </a:p>
        </p:txBody>
      </p:sp>
    </p:spTree>
    <p:extLst>
      <p:ext uri="{BB962C8B-B14F-4D97-AF65-F5344CB8AC3E}">
        <p14:creationId xmlns:p14="http://schemas.microsoft.com/office/powerpoint/2010/main" val="28266786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BB8B9-FE4E-418A-997E-3D22ADD41B9F}"/>
              </a:ext>
            </a:extLst>
          </p:cNvPr>
          <p:cNvSpPr>
            <a:spLocks noGrp="1"/>
          </p:cNvSpPr>
          <p:nvPr>
            <p:ph type="title"/>
          </p:nvPr>
        </p:nvSpPr>
        <p:spPr/>
        <p:txBody>
          <a:bodyPr/>
          <a:lstStyle/>
          <a:p>
            <a:r>
              <a:rPr lang="en-US" dirty="0"/>
              <a:t>Common use cases for deep learning</a:t>
            </a:r>
          </a:p>
        </p:txBody>
      </p:sp>
      <p:sp>
        <p:nvSpPr>
          <p:cNvPr id="3" name="Text Placeholder 2">
            <a:extLst>
              <a:ext uri="{FF2B5EF4-FFF2-40B4-BE49-F238E27FC236}">
                <a16:creationId xmlns:a16="http://schemas.microsoft.com/office/drawing/2014/main" id="{7089CC6C-8FF6-4221-8252-6EFDA00A876A}"/>
              </a:ext>
            </a:extLst>
          </p:cNvPr>
          <p:cNvSpPr>
            <a:spLocks noGrp="1"/>
          </p:cNvSpPr>
          <p:nvPr>
            <p:ph type="body" sz="quarter" idx="10"/>
          </p:nvPr>
        </p:nvSpPr>
        <p:spPr>
          <a:xfrm>
            <a:off x="439793" y="1075778"/>
            <a:ext cx="8263890" cy="3530710"/>
          </a:xfrm>
        </p:spPr>
        <p:txBody>
          <a:bodyPr/>
          <a:lstStyle/>
          <a:p>
            <a:pPr marL="342900" indent="-342900">
              <a:buFont typeface="Arial" panose="020B0604020202020204" pitchFamily="34" charset="0"/>
              <a:buChar char="•"/>
            </a:pPr>
            <a:r>
              <a:rPr lang="en-US" dirty="0"/>
              <a:t>Image recognition, classification, and tagging</a:t>
            </a:r>
          </a:p>
          <a:p>
            <a:pPr marL="342900" indent="-342900">
              <a:buFont typeface="Arial" panose="020B0604020202020204" pitchFamily="34" charset="0"/>
              <a:buChar char="•"/>
            </a:pPr>
            <a:r>
              <a:rPr lang="en-US" dirty="0"/>
              <a:t>Machine/vehicular object detection/identification/avoidance</a:t>
            </a:r>
          </a:p>
          <a:p>
            <a:pPr marL="342900" indent="-342900">
              <a:buFont typeface="Arial" panose="020B0604020202020204" pitchFamily="34" charset="0"/>
              <a:buChar char="•"/>
            </a:pPr>
            <a:r>
              <a:rPr lang="en-US" dirty="0"/>
              <a:t>Trading strategy and improvement</a:t>
            </a:r>
          </a:p>
          <a:p>
            <a:pPr marL="342900" indent="-342900">
              <a:buFont typeface="Arial" panose="020B0604020202020204" pitchFamily="34" charset="0"/>
              <a:buChar char="•"/>
            </a:pPr>
            <a:r>
              <a:rPr lang="en-US" dirty="0"/>
              <a:t>Converting paperwork into digital data</a:t>
            </a:r>
          </a:p>
          <a:p>
            <a:pPr marL="342900" indent="-342900">
              <a:buFont typeface="Arial" panose="020B0604020202020204" pitchFamily="34" charset="0"/>
              <a:buChar char="•"/>
            </a:pPr>
            <a:r>
              <a:rPr lang="en-US" dirty="0"/>
              <a:t>Medical image analysis</a:t>
            </a:r>
          </a:p>
          <a:p>
            <a:pPr marL="342900" indent="-342900">
              <a:buFont typeface="Arial" panose="020B0604020202020204" pitchFamily="34" charset="0"/>
              <a:buChar char="•"/>
            </a:pPr>
            <a:r>
              <a:rPr lang="en-US" dirty="0"/>
              <a:t>Localization and mapping</a:t>
            </a:r>
          </a:p>
          <a:p>
            <a:pPr marL="342900" indent="-342900">
              <a:buFont typeface="Arial" panose="020B0604020202020204" pitchFamily="34" charset="0"/>
              <a:buChar char="•"/>
            </a:pPr>
            <a:r>
              <a:rPr lang="en-US" dirty="0"/>
              <a:t>Sentiment/text analysis</a:t>
            </a:r>
          </a:p>
          <a:p>
            <a:pPr marL="342900" indent="-342900">
              <a:buFont typeface="Arial" panose="020B0604020202020204" pitchFamily="34" charset="0"/>
              <a:buChar char="•"/>
            </a:pPr>
            <a:r>
              <a:rPr lang="en-US" dirty="0"/>
              <a:t>Social media publishing and management</a:t>
            </a:r>
          </a:p>
          <a:p>
            <a:pPr marL="342900" indent="-342900">
              <a:buFont typeface="Arial" panose="020B0604020202020204" pitchFamily="34" charset="0"/>
              <a:buChar char="•"/>
            </a:pPr>
            <a:r>
              <a:rPr lang="en-US" dirty="0"/>
              <a:t>Intelligent recruitment and HR system</a:t>
            </a:r>
          </a:p>
        </p:txBody>
      </p:sp>
    </p:spTree>
    <p:extLst>
      <p:ext uri="{BB962C8B-B14F-4D97-AF65-F5344CB8AC3E}">
        <p14:creationId xmlns:p14="http://schemas.microsoft.com/office/powerpoint/2010/main" val="26467362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938992"/>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  Derivative of </a:t>
                </a:r>
                <a14:m>
                  <m:oMath xmlns:m="http://schemas.openxmlformats.org/officeDocument/2006/math">
                    <m:r>
                      <a:rPr lang="en-US" i="1">
                        <a:latin typeface="Cambria Math" panose="02040503050406030204" pitchFamily="18" charset="0"/>
                      </a:rPr>
                      <m:t>𝐿𝑜𝑠𝑠</m:t>
                    </m:r>
                    <m:d>
                      <m:dPr>
                        <m:ctrlPr>
                          <a:rPr lang="en-US" i="1">
                            <a:latin typeface="Cambria Math" panose="02040503050406030204" pitchFamily="18" charset="0"/>
                          </a:rPr>
                        </m:ctrlPr>
                      </m:dPr>
                      <m:e>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e>
                    </m:d>
                  </m:oMath>
                </a14:m>
                <a:endParaRPr lang="en-US" dirty="0">
                  <a:latin typeface="Cambria Math" panose="02040503050406030204" pitchFamily="18" charset="0"/>
                </a:endParaRPr>
              </a:p>
              <a:p>
                <a:endParaRPr lang="en-US" dirty="0">
                  <a:latin typeface="Cambria Math" panose="02040503050406030204" pitchFamily="18" charset="0"/>
                </a:endParaRPr>
              </a:p>
            </p:txBody>
          </p:sp>
        </mc:Choice>
        <mc:Fallback>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938992"/>
              </a:xfrm>
              <a:prstGeom prst="rect">
                <a:avLst/>
              </a:prstGeom>
              <a:blipFill>
                <a:blip r:embed="rId8"/>
                <a:stretch>
                  <a:fillRect l="-3980" t="-11006" r="-331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4126554" cy="3464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203089" y="3220514"/>
            <a:ext cx="3300646" cy="888076"/>
            <a:chOff x="5203089" y="3220514"/>
            <a:chExt cx="3300646"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203089" y="3516350"/>
              <a:ext cx="3300646" cy="553998"/>
            </a:xfrm>
            <a:prstGeom prst="rect">
              <a:avLst/>
            </a:prstGeom>
            <a:noFill/>
          </p:spPr>
          <p:txBody>
            <a:bodyPr wrap="squar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old_weights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203090" y="3538623"/>
              <a:ext cx="3293612"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36A6D40-9940-45B9-8DF7-601AC3200425}"/>
                  </a:ext>
                </a:extLst>
              </p:cNvPr>
              <p:cNvSpPr txBox="1"/>
              <p:nvPr/>
            </p:nvSpPr>
            <p:spPr>
              <a:xfrm>
                <a:off x="4662425" y="4315541"/>
                <a:ext cx="3703450" cy="787523"/>
              </a:xfrm>
              <a:prstGeom prst="rect">
                <a:avLst/>
              </a:prstGeom>
              <a:noFill/>
              <a:ln>
                <a:solidFill>
                  <a:schemeClr val="bg1"/>
                </a:solidFill>
              </a:ln>
              <a:effectLst/>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p:sp>
            <p:nvSpPr>
              <p:cNvPr id="6" name="TextBox 5">
                <a:extLst>
                  <a:ext uri="{FF2B5EF4-FFF2-40B4-BE49-F238E27FC236}">
                    <a16:creationId xmlns:a16="http://schemas.microsoft.com/office/drawing/2014/main" id="{236A6D40-9940-45B9-8DF7-601AC3200425}"/>
                  </a:ext>
                </a:extLst>
              </p:cNvPr>
              <p:cNvSpPr txBox="1">
                <a:spLocks noRot="1" noChangeAspect="1" noMove="1" noResize="1" noEditPoints="1" noAdjustHandles="1" noChangeArrowheads="1" noChangeShapeType="1" noTextEdit="1"/>
              </p:cNvSpPr>
              <p:nvPr/>
            </p:nvSpPr>
            <p:spPr>
              <a:xfrm>
                <a:off x="4662425" y="4315541"/>
                <a:ext cx="3703450" cy="787523"/>
              </a:xfrm>
              <a:prstGeom prst="rect">
                <a:avLst/>
              </a:prstGeom>
              <a:blipFill>
                <a:blip r:embed="rId9"/>
                <a:stretch>
                  <a:fillRect/>
                </a:stretch>
              </a:blipFill>
              <a:ln>
                <a:solidFill>
                  <a:schemeClr val="bg1"/>
                </a:solidFill>
              </a:ln>
              <a:effectLst/>
            </p:spPr>
            <p:txBody>
              <a:bodyPr/>
              <a:lstStyle/>
              <a:p>
                <a:r>
                  <a:rPr lang="en-US">
                    <a:noFill/>
                  </a:rPr>
                  <a:t> </a:t>
                </a:r>
              </a:p>
            </p:txBody>
          </p:sp>
        </mc:Fallback>
      </mc:AlternateContent>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5"/>
                                        </p:tgtEl>
                                      </p:cBhvr>
                                    </p:animEffect>
                                    <p:set>
                                      <p:cBhvr>
                                        <p:cTn id="50" dur="1" fill="hold">
                                          <p:stCondLst>
                                            <p:cond delay="499"/>
                                          </p:stCondLst>
                                        </p:cTn>
                                        <p:tgtEl>
                                          <p:spTgt spid="1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
                                        </p:tgtEl>
                                      </p:cBhvr>
                                    </p:animEffect>
                                    <p:set>
                                      <p:cBhvr>
                                        <p:cTn id="53" dur="1" fill="hold">
                                          <p:stCondLst>
                                            <p:cond delay="499"/>
                                          </p:stCondLst>
                                        </p:cTn>
                                        <p:tgtEl>
                                          <p:spTgt spid="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par>
                                <p:cTn id="93" presetID="1" presetClass="entr" presetSubtype="0" fill="hold" grpId="2"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3" nodeType="clickEffect">
                                  <p:stCondLst>
                                    <p:cond delay="0"/>
                                  </p:stCondLst>
                                  <p:childTnLst>
                                    <p:animEffect transition="out" filter="fade">
                                      <p:cBhvr>
                                        <p:cTn id="98" dur="500"/>
                                        <p:tgtEl>
                                          <p:spTgt spid="33"/>
                                        </p:tgtEl>
                                      </p:cBhvr>
                                    </p:animEffect>
                                    <p:set>
                                      <p:cBhvr>
                                        <p:cTn id="99" dur="1" fill="hold">
                                          <p:stCondLst>
                                            <p:cond delay="499"/>
                                          </p:stCondLst>
                                        </p:cTn>
                                        <p:tgtEl>
                                          <p:spTgt spid="33"/>
                                        </p:tgtEl>
                                        <p:attrNameLst>
                                          <p:attrName>style.visibility</p:attrName>
                                        </p:attrNameLst>
                                      </p:cBhvr>
                                      <p:to>
                                        <p:strVal val="hidden"/>
                                      </p:to>
                                    </p:set>
                                  </p:childTnLst>
                                </p:cTn>
                              </p:par>
                              <p:par>
                                <p:cTn id="100" presetID="1" presetClass="entr" presetSubtype="0" fill="hold" grpId="2" nodeType="withEffect">
                                  <p:stCondLst>
                                    <p:cond delay="0"/>
                                  </p:stCondLst>
                                  <p:childTnLst>
                                    <p:set>
                                      <p:cBhvr>
                                        <p:cTn id="101" dur="1" fill="hold">
                                          <p:stCondLst>
                                            <p:cond delay="0"/>
                                          </p:stCondLst>
                                        </p:cTn>
                                        <p:tgtEl>
                                          <p:spTgt spid="3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3" nodeType="clickEffect">
                                  <p:stCondLst>
                                    <p:cond delay="0"/>
                                  </p:stCondLst>
                                  <p:childTnLst>
                                    <p:animEffect transition="out" filter="fade">
                                      <p:cBhvr>
                                        <p:cTn id="105" dur="500"/>
                                        <p:tgtEl>
                                          <p:spTgt spid="34"/>
                                        </p:tgtEl>
                                      </p:cBhvr>
                                    </p:animEffect>
                                    <p:set>
                                      <p:cBhvr>
                                        <p:cTn id="10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r>
              <a:rPr lang="en-US" sz="3600" dirty="0"/>
              <a:t>AI, ML, DL for the Data Professional</a:t>
            </a:r>
          </a:p>
        </p:txBody>
      </p:sp>
      <p:sp>
        <p:nvSpPr>
          <p:cNvPr id="3" name="Subtitle 2"/>
          <p:cNvSpPr>
            <a:spLocks noGrp="1"/>
          </p:cNvSpPr>
          <p:nvPr>
            <p:ph type="subTitle" idx="1"/>
          </p:nvPr>
        </p:nvSpPr>
        <p:spPr>
          <a:xfrm>
            <a:off x="2057400" y="2000250"/>
            <a:ext cx="6400800" cy="971550"/>
          </a:xfrm>
        </p:spPr>
        <p:txBody>
          <a:bodyPr/>
          <a:lstStyle/>
          <a:p>
            <a:r>
              <a:rPr lang="en-US" dirty="0"/>
              <a:t>Anna Hoffman (Thomas)</a:t>
            </a:r>
          </a:p>
          <a:p>
            <a:r>
              <a:rPr lang="en-US" dirty="0"/>
              <a:t>Data &amp; Applied Scientist</a:t>
            </a:r>
          </a:p>
          <a:p>
            <a:r>
              <a:rPr lang="en-US" dirty="0"/>
              <a:t>SQL Engineering, Microsoft</a:t>
            </a:r>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rgbClr val="00FFFF"/>
                </a:solidFill>
              </a:rPr>
              <a:t>Demo</a:t>
            </a:r>
            <a:br>
              <a:rPr lang="en-US" dirty="0">
                <a:solidFill>
                  <a:srgbClr val="00FFFF"/>
                </a:solidFill>
              </a:rPr>
            </a:br>
            <a:br>
              <a:rPr lang="en-US" dirty="0">
                <a:solidFill>
                  <a:srgbClr val="00FFFF"/>
                </a:solidFill>
              </a:rPr>
            </a:br>
            <a:r>
              <a:rPr lang="en-US" dirty="0">
                <a:solidFill>
                  <a:srgbClr val="00FFFF"/>
                </a:solidFill>
              </a:rPr>
              <a:t>Not-so-deep Learning with Neural Networks</a:t>
            </a:r>
            <a:br>
              <a:rPr lang="en-US" dirty="0">
                <a:solidFill>
                  <a:srgbClr val="00FFFF"/>
                </a:solidFill>
              </a:rPr>
            </a:br>
            <a:br>
              <a:rPr lang="en-US" dirty="0">
                <a:solidFill>
                  <a:srgbClr val="00FFFF"/>
                </a:solidFill>
              </a:rPr>
            </a:br>
            <a:endParaRPr lang="en-US" b="1" dirty="0">
              <a:solidFill>
                <a:schemeClr val="accent1"/>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solidFill>
                  <a:srgbClr val="00FFFF"/>
                </a:solidFill>
              </a:rPr>
              <a:t>Extra view (time permitting)</a:t>
            </a:r>
            <a:br>
              <a:rPr lang="en-US" dirty="0">
                <a:solidFill>
                  <a:srgbClr val="00FFFF"/>
                </a:solidFill>
              </a:rPr>
            </a:br>
            <a:br>
              <a:rPr lang="en-US" dirty="0">
                <a:solidFill>
                  <a:srgbClr val="00FFFF"/>
                </a:solidFill>
              </a:rPr>
            </a:br>
            <a:r>
              <a:rPr lang="en-US" dirty="0">
                <a:solidFill>
                  <a:srgbClr val="00FFFF"/>
                </a:solidFill>
              </a:rPr>
              <a:t>Visualizing features in DNNs</a:t>
            </a:r>
            <a:br>
              <a:rPr lang="en-US" dirty="0">
                <a:solidFill>
                  <a:srgbClr val="00FFFF"/>
                </a:solidFill>
              </a:rPr>
            </a:br>
            <a:br>
              <a:rPr lang="en-US" dirty="0">
                <a:solidFill>
                  <a:srgbClr val="00FFFF"/>
                </a:solidFill>
              </a:rPr>
            </a:br>
            <a:endParaRPr lang="en-US" b="1" dirty="0">
              <a:solidFill>
                <a:schemeClr val="accent1"/>
              </a:solidFill>
            </a:endParaRPr>
          </a:p>
        </p:txBody>
      </p:sp>
    </p:spTree>
    <p:extLst>
      <p:ext uri="{BB962C8B-B14F-4D97-AF65-F5344CB8AC3E}">
        <p14:creationId xmlns:p14="http://schemas.microsoft.com/office/powerpoint/2010/main" val="11209802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Platforms and tools</a:t>
            </a:r>
          </a:p>
        </p:txBody>
      </p:sp>
    </p:spTree>
    <p:extLst>
      <p:ext uri="{BB962C8B-B14F-4D97-AF65-F5344CB8AC3E}">
        <p14:creationId xmlns:p14="http://schemas.microsoft.com/office/powerpoint/2010/main" val="14739646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4122F"/>
                </a:solidFill>
              </a:rPr>
              <a:t>Reminder: </a:t>
            </a:r>
            <a:r>
              <a:rPr lang="en-US" dirty="0">
                <a:solidFill>
                  <a:srgbClr val="1055A5"/>
                </a:solidFill>
              </a:rPr>
              <a:t>Intersect with Speakers and Attendees</a:t>
            </a:r>
          </a:p>
        </p:txBody>
      </p:sp>
      <p:sp>
        <p:nvSpPr>
          <p:cNvPr id="5" name="Text Placeholder 4"/>
          <p:cNvSpPr>
            <a:spLocks noGrp="1"/>
          </p:cNvSpPr>
          <p:nvPr>
            <p:ph type="body" idx="1"/>
          </p:nvPr>
        </p:nvSpPr>
        <p:spPr>
          <a:xfrm>
            <a:off x="457200" y="1028702"/>
            <a:ext cx="8229600" cy="3567051"/>
          </a:xfrm>
        </p:spPr>
        <p:txBody>
          <a:bodyPr>
            <a:normAutofit/>
          </a:bodyPr>
          <a:lstStyle/>
          <a:p>
            <a:pPr lvl="0"/>
            <a:r>
              <a:rPr lang="en-US" dirty="0"/>
              <a:t>Tweet </a:t>
            </a:r>
            <a:r>
              <a:rPr lang="en-US" i="1" dirty="0"/>
              <a:t>tips and tricks </a:t>
            </a:r>
            <a:r>
              <a:rPr lang="en-US" dirty="0"/>
              <a:t>that you learn and follow tweets posted by your peers!</a:t>
            </a:r>
          </a:p>
          <a:p>
            <a:pPr lvl="1"/>
            <a:r>
              <a:rPr lang="en-US" dirty="0"/>
              <a:t>Follow: #</a:t>
            </a:r>
            <a:r>
              <a:rPr lang="en-US" dirty="0" err="1"/>
              <a:t>SQLintersection</a:t>
            </a:r>
            <a:r>
              <a:rPr lang="en-US" dirty="0"/>
              <a:t> and/or #</a:t>
            </a:r>
            <a:r>
              <a:rPr lang="en-US" dirty="0" err="1"/>
              <a:t>DEVintersection</a:t>
            </a:r>
            <a:r>
              <a:rPr lang="en-US" dirty="0"/>
              <a:t> </a:t>
            </a:r>
          </a:p>
          <a:p>
            <a:pPr lvl="0"/>
            <a:r>
              <a:rPr lang="en-US" dirty="0"/>
              <a:t>Join us – Wednesday Evening – for </a:t>
            </a:r>
            <a:r>
              <a:rPr lang="en-US" dirty="0" err="1"/>
              <a:t>SQLafterDark</a:t>
            </a:r>
            <a:endParaRPr lang="en-US" dirty="0"/>
          </a:p>
          <a:p>
            <a:pPr lvl="1"/>
            <a:r>
              <a:rPr lang="en-US" dirty="0"/>
              <a:t>Doors open at </a:t>
            </a:r>
            <a:r>
              <a:rPr lang="en-US" b="1" dirty="0">
                <a:solidFill>
                  <a:srgbClr val="1055A5"/>
                </a:solidFill>
                <a:effectLst>
                  <a:outerShdw blurRad="38100" dist="38100" dir="2700000" algn="tl">
                    <a:srgbClr val="000000">
                      <a:alpha val="43137"/>
                    </a:srgbClr>
                  </a:outerShdw>
                </a:effectLst>
              </a:rPr>
              <a:t>7:00 pm</a:t>
            </a:r>
          </a:p>
          <a:p>
            <a:pPr lvl="1"/>
            <a:r>
              <a:rPr lang="en-US" dirty="0"/>
              <a:t>Trivia game starts at </a:t>
            </a:r>
            <a:r>
              <a:rPr lang="en-US" b="1" dirty="0">
                <a:solidFill>
                  <a:srgbClr val="1055A5"/>
                </a:solidFill>
                <a:effectLst>
                  <a:outerShdw blurRad="38100" dist="38100" dir="2700000" algn="tl">
                    <a:srgbClr val="000000">
                      <a:alpha val="43137"/>
                    </a:srgbClr>
                  </a:outerShdw>
                </a:effectLst>
              </a:rPr>
              <a:t>7:30 pm</a:t>
            </a:r>
          </a:p>
          <a:p>
            <a:pPr marL="913995" lvl="2" indent="0">
              <a:buNone/>
            </a:pPr>
            <a:r>
              <a:rPr lang="en-US" i="1" dirty="0"/>
              <a:t>Winning team receives something fun!</a:t>
            </a:r>
          </a:p>
          <a:p>
            <a:pPr lvl="1"/>
            <a:r>
              <a:rPr lang="en-US" dirty="0"/>
              <a:t>Raffle at the end of the night</a:t>
            </a:r>
          </a:p>
          <a:p>
            <a:pPr marL="913995" lvl="2" indent="0">
              <a:buNone/>
            </a:pPr>
            <a:r>
              <a:rPr lang="en-US" i="1" dirty="0"/>
              <a:t>Lots of great items to win including a seat in a five-day </a:t>
            </a:r>
            <a:r>
              <a:rPr lang="en-US" i="1" dirty="0" err="1"/>
              <a:t>SQLskills</a:t>
            </a:r>
            <a:r>
              <a:rPr lang="en-US" i="1" dirty="0"/>
              <a:t> Immersion Event!</a:t>
            </a:r>
          </a:p>
          <a:p>
            <a:pPr lvl="1"/>
            <a:r>
              <a:rPr lang="en-US" dirty="0"/>
              <a:t>The first round of drinks is sponsored by </a:t>
            </a:r>
            <a:r>
              <a:rPr lang="en-US" b="1" dirty="0" err="1"/>
              <a:t>SentryOne</a:t>
            </a:r>
            <a:r>
              <a:rPr lang="en-US" b="1" dirty="0"/>
              <a:t> </a:t>
            </a:r>
            <a:r>
              <a:rPr lang="en-US" dirty="0"/>
              <a:t>and </a:t>
            </a:r>
            <a:r>
              <a:rPr lang="en-US" b="1" dirty="0"/>
              <a:t>SQLskills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30" y="1804166"/>
            <a:ext cx="1881790" cy="1529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967" y="4389932"/>
            <a:ext cx="2446399" cy="4240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4759" y="4194900"/>
            <a:ext cx="1916874" cy="814107"/>
          </a:xfrm>
          <a:prstGeom prst="rect">
            <a:avLst/>
          </a:prstGeom>
        </p:spPr>
      </p:pic>
      <p:sp>
        <p:nvSpPr>
          <p:cNvPr id="13" name="TextBox 12"/>
          <p:cNvSpPr txBox="1"/>
          <p:nvPr/>
        </p:nvSpPr>
        <p:spPr bwMode="auto">
          <a:xfrm>
            <a:off x="4131589" y="4428829"/>
            <a:ext cx="281167" cy="346249"/>
          </a:xfrm>
          <a:prstGeom prst="rect">
            <a:avLst/>
          </a:prstGeom>
          <a:noFill/>
          <a:ln w="9525">
            <a:noFill/>
            <a:miter lim="800000"/>
            <a:headEnd/>
            <a:tailEnd/>
          </a:ln>
        </p:spPr>
        <p:txBody>
          <a:bodyPr wrap="none" lIns="68580" tIns="34290" rIns="68580" bIns="34290"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ekton Pro" pitchFamily="34" charset="0"/>
                <a:ea typeface="+mn-ea"/>
                <a:cs typeface="+mn-cs"/>
              </a:rPr>
              <a:t>&amp;</a:t>
            </a:r>
          </a:p>
        </p:txBody>
      </p:sp>
    </p:spTree>
    <p:extLst>
      <p:ext uri="{BB962C8B-B14F-4D97-AF65-F5344CB8AC3E}">
        <p14:creationId xmlns:p14="http://schemas.microsoft.com/office/powerpoint/2010/main" val="2056453256"/>
      </p:ext>
    </p:extLst>
  </p:cSld>
  <p:clrMapOvr>
    <a:masterClrMapping/>
  </p:clrMapOvr>
  <p:transition advClick="0">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Resources</a:t>
            </a:r>
          </a:p>
        </p:txBody>
      </p:sp>
    </p:spTree>
    <p:extLst>
      <p:ext uri="{BB962C8B-B14F-4D97-AF65-F5344CB8AC3E}">
        <p14:creationId xmlns:p14="http://schemas.microsoft.com/office/powerpoint/2010/main" val="2881139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dirty="0">
                <a:solidFill>
                  <a:srgbClr val="00FFFF"/>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solidFill>
                  <a:schemeClr val="bg1"/>
                </a:solidFill>
              </a:rPr>
              <a:t>SQL Server Workshops </a:t>
            </a:r>
            <a:endParaRPr lang="en-US" sz="1800" dirty="0">
              <a:solidFill>
                <a:schemeClr val="bg1"/>
              </a:solidFill>
              <a:hlinkClick r:id="" action="ppaction://noaction">
                <a:extLst>
                  <a:ext uri="{A12FA001-AC4F-418D-AE19-62706E023703}">
                    <ahyp:hlinkClr xmlns:ahyp="http://schemas.microsoft.com/office/drawing/2018/hyperlinkcolor" val="tx"/>
                  </a:ext>
                </a:extLst>
              </a:hlinkClick>
            </a:endParaRPr>
          </a:p>
          <a:p>
            <a:pPr marL="0" indent="0">
              <a:buNone/>
            </a:pPr>
            <a:r>
              <a:rPr lang="en-US" sz="1800" dirty="0">
                <a:solidFill>
                  <a:srgbClr val="00FFFF"/>
                </a:solidFill>
                <a:hlinkClick r:id="rId3">
                  <a:extLst>
                    <a:ext uri="{A12FA001-AC4F-418D-AE19-62706E023703}">
                      <ahyp:hlinkClr xmlns:ahyp="http://schemas.microsoft.com/office/drawing/2018/hyperlinkcolor" val="tx"/>
                    </a:ext>
                  </a:extLst>
                </a:hlinkClick>
              </a:rPr>
              <a:t>https://aka.ms/sqlworkshops</a:t>
            </a:r>
            <a:r>
              <a:rPr lang="en-US" sz="1800" dirty="0">
                <a:solidFill>
                  <a:srgbClr val="00FFFF"/>
                </a:solidFill>
              </a:rPr>
              <a:t> </a:t>
            </a:r>
            <a:endParaRPr lang="en-US" sz="1800" i="1" dirty="0">
              <a:solidFill>
                <a:srgbClr val="00FFFF"/>
              </a:solidFill>
            </a:endParaRPr>
          </a:p>
          <a:p>
            <a:pPr marL="0" indent="0">
              <a:buNone/>
            </a:pPr>
            <a:r>
              <a:rPr lang="en-US" sz="1800" i="1" dirty="0">
                <a:solidFill>
                  <a:schemeClr val="bg1"/>
                </a:solidFill>
              </a:rPr>
              <a:t>(look for SQL Server Machine Learning)</a:t>
            </a:r>
          </a:p>
          <a:p>
            <a:pPr marL="0" indent="0">
              <a:buNone/>
            </a:pPr>
            <a:endParaRPr lang="en-US" sz="1800" i="1" dirty="0">
              <a:solidFill>
                <a:schemeClr val="bg1"/>
              </a:solidFill>
            </a:endParaRPr>
          </a:p>
          <a:p>
            <a:pPr marL="0" indent="0">
              <a:buNone/>
            </a:pPr>
            <a:r>
              <a:rPr lang="en-US" sz="1800" dirty="0">
                <a:solidFill>
                  <a:schemeClr val="bg1"/>
                </a:solidFill>
              </a:rPr>
              <a:t>Other sessions and code from me</a:t>
            </a:r>
          </a:p>
          <a:p>
            <a:pPr marL="0" indent="0">
              <a:buNone/>
            </a:pPr>
            <a:r>
              <a:rPr lang="en-US" sz="1800" dirty="0">
                <a:solidFill>
                  <a:srgbClr val="00FFFF"/>
                </a:solidFill>
                <a:hlinkClick r:id="rId4">
                  <a:extLst>
                    <a:ext uri="{A12FA001-AC4F-418D-AE19-62706E023703}">
                      <ahyp:hlinkClr xmlns:ahyp="http://schemas.microsoft.com/office/drawing/2018/hyperlinkcolor" val="tx"/>
                    </a:ext>
                  </a:extLst>
                </a:hlinkClick>
              </a:rPr>
              <a:t>https://aka.ms/annalytics</a:t>
            </a:r>
            <a:r>
              <a:rPr lang="en-US" sz="1800" dirty="0">
                <a:solidFill>
                  <a:srgbClr val="00FFFF"/>
                </a:solidFill>
              </a:rPr>
              <a:t> </a:t>
            </a:r>
          </a:p>
        </p:txBody>
      </p:sp>
      <p:grpSp>
        <p:nvGrpSpPr>
          <p:cNvPr id="6" name="Group 5">
            <a:extLst>
              <a:ext uri="{FF2B5EF4-FFF2-40B4-BE49-F238E27FC236}">
                <a16:creationId xmlns:a16="http://schemas.microsoft.com/office/drawing/2014/main" id="{447B3820-58AE-41BF-B702-CFA77C2A4BC9}"/>
              </a:ext>
            </a:extLst>
          </p:cNvPr>
          <p:cNvGrpSpPr/>
          <p:nvPr/>
        </p:nvGrpSpPr>
        <p:grpSpPr>
          <a:xfrm>
            <a:off x="331886" y="4254456"/>
            <a:ext cx="229600" cy="229600"/>
            <a:chOff x="470537" y="3886355"/>
            <a:chExt cx="229600" cy="229600"/>
          </a:xfrm>
          <a:solidFill>
            <a:srgbClr val="00FFFF"/>
          </a:solidFill>
        </p:grpSpPr>
        <p:sp>
          <p:nvSpPr>
            <p:cNvPr id="7" name="Rounded Rectangle 15">
              <a:extLst>
                <a:ext uri="{FF2B5EF4-FFF2-40B4-BE49-F238E27FC236}">
                  <a16:creationId xmlns:a16="http://schemas.microsoft.com/office/drawing/2014/main" id="{C1FF166E-F1CF-4371-8C0E-AAB0C6C3FEA8}"/>
                </a:ext>
              </a:extLst>
            </p:cNvPr>
            <p:cNvSpPr/>
            <p:nvPr/>
          </p:nvSpPr>
          <p:spPr>
            <a:xfrm>
              <a:off x="470537" y="3886355"/>
              <a:ext cx="229600" cy="229600"/>
            </a:xfrm>
            <a:prstGeom prst="round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8" name="Freeform 383">
              <a:extLst>
                <a:ext uri="{FF2B5EF4-FFF2-40B4-BE49-F238E27FC236}">
                  <a16:creationId xmlns:a16="http://schemas.microsoft.com/office/drawing/2014/main" id="{56CC87BC-8093-4CE2-80EF-3B6A6E832479}"/>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1"/>
            </a:solidFill>
            <a:ln>
              <a:noFill/>
            </a:ln>
          </p:spPr>
          <p:txBody>
            <a:bodyPr/>
            <a:lstStyle/>
            <a:p>
              <a:endParaRPr lang="en-US" b="1">
                <a:solidFill>
                  <a:schemeClr val="bg1"/>
                </a:solidFill>
              </a:endParaRPr>
            </a:p>
          </p:txBody>
        </p:sp>
      </p:grpSp>
      <p:sp>
        <p:nvSpPr>
          <p:cNvPr id="9" name="Rounded Rectangle 18">
            <a:extLst>
              <a:ext uri="{FF2B5EF4-FFF2-40B4-BE49-F238E27FC236}">
                <a16:creationId xmlns:a16="http://schemas.microsoft.com/office/drawing/2014/main" id="{0777657F-3C4F-47AC-BD11-AB6EF00F7902}"/>
              </a:ext>
            </a:extLst>
          </p:cNvPr>
          <p:cNvSpPr/>
          <p:nvPr/>
        </p:nvSpPr>
        <p:spPr>
          <a:xfrm>
            <a:off x="331886" y="4655289"/>
            <a:ext cx="229600" cy="229600"/>
          </a:xfrm>
          <a:prstGeom prst="roundRect">
            <a:avLst/>
          </a:prstGeom>
          <a:solidFill>
            <a:srgbClr val="00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10" name="Text Placeholder 38">
            <a:extLst>
              <a:ext uri="{FF2B5EF4-FFF2-40B4-BE49-F238E27FC236}">
                <a16:creationId xmlns:a16="http://schemas.microsoft.com/office/drawing/2014/main" id="{0675292D-6532-4D49-8B86-7F3FD5547995}"/>
              </a:ext>
            </a:extLst>
          </p:cNvPr>
          <p:cNvSpPr txBox="1">
            <a:spLocks/>
          </p:cNvSpPr>
          <p:nvPr/>
        </p:nvSpPr>
        <p:spPr>
          <a:xfrm>
            <a:off x="554344" y="4218936"/>
            <a:ext cx="3598807" cy="1068958"/>
          </a:xfrm>
          <a:prstGeom prst="rect">
            <a:avLst/>
          </a:prstGeom>
        </p:spPr>
        <p:txBody>
          <a:bodyPr/>
          <a:lst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0" indent="0">
              <a:buNone/>
            </a:pPr>
            <a:r>
              <a:rPr lang="en-US" sz="1800" b="0" kern="0" dirty="0">
                <a:solidFill>
                  <a:schemeClr val="bg1"/>
                </a:solidFill>
              </a:rPr>
              <a:t>@AnalyticAnna</a:t>
            </a:r>
          </a:p>
          <a:p>
            <a:pPr marL="0" indent="0">
              <a:buNone/>
            </a:pPr>
            <a:r>
              <a:rPr lang="en-US" sz="1800" b="0" kern="0" dirty="0">
                <a:solidFill>
                  <a:schemeClr val="bg1"/>
                </a:solidFill>
              </a:rPr>
              <a:t>antho@microsoft.com</a:t>
            </a:r>
          </a:p>
        </p:txBody>
      </p:sp>
      <p:sp>
        <p:nvSpPr>
          <p:cNvPr id="11" name="Freeform 25">
            <a:extLst>
              <a:ext uri="{FF2B5EF4-FFF2-40B4-BE49-F238E27FC236}">
                <a16:creationId xmlns:a16="http://schemas.microsoft.com/office/drawing/2014/main" id="{C710A7D3-FC95-4851-8A5A-F7C40D65F649}"/>
              </a:ext>
            </a:extLst>
          </p:cNvPr>
          <p:cNvSpPr/>
          <p:nvPr/>
        </p:nvSpPr>
        <p:spPr>
          <a:xfrm>
            <a:off x="402945" y="4731870"/>
            <a:ext cx="102745" cy="43089"/>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b="1">
              <a:solidFill>
                <a:schemeClr val="bg1"/>
              </a:solidFill>
            </a:endParaRPr>
          </a:p>
        </p:txBody>
      </p:sp>
      <p:sp>
        <p:nvSpPr>
          <p:cNvPr id="12" name="Freeform 26">
            <a:extLst>
              <a:ext uri="{FF2B5EF4-FFF2-40B4-BE49-F238E27FC236}">
                <a16:creationId xmlns:a16="http://schemas.microsoft.com/office/drawing/2014/main" id="{C0CB7164-709B-49F6-A2E2-8F63DE5C2854}"/>
              </a:ext>
            </a:extLst>
          </p:cNvPr>
          <p:cNvSpPr/>
          <p:nvPr/>
        </p:nvSpPr>
        <p:spPr>
          <a:xfrm>
            <a:off x="395313" y="4753415"/>
            <a:ext cx="116315" cy="74074"/>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b="1">
              <a:solidFill>
                <a:schemeClr val="bg1"/>
              </a:solidFill>
            </a:endParaRPr>
          </a:p>
        </p:txBody>
      </p:sp>
    </p:spTree>
    <p:extLst>
      <p:ext uri="{BB962C8B-B14F-4D97-AF65-F5344CB8AC3E}">
        <p14:creationId xmlns:p14="http://schemas.microsoft.com/office/powerpoint/2010/main" val="38279209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18010"/>
            <a:ext cx="7772400" cy="1125140"/>
          </a:xfrm>
        </p:spPr>
        <p:txBody>
          <a:bodyPr/>
          <a:lstStyle/>
          <a:p>
            <a:r>
              <a:rPr lang="en-US" sz="2400" i="1" dirty="0">
                <a:solidFill>
                  <a:schemeClr val="accent1"/>
                </a:solidFill>
                <a:latin typeface="+mj-lt"/>
              </a:rPr>
              <a:t>Please use </a:t>
            </a:r>
            <a:r>
              <a:rPr lang="en-US" sz="2400" i="1" dirty="0" err="1">
                <a:solidFill>
                  <a:schemeClr val="accent1"/>
                </a:solidFill>
                <a:latin typeface="+mj-lt"/>
              </a:rPr>
              <a:t>EventsXD</a:t>
            </a:r>
            <a:r>
              <a:rPr lang="en-US" sz="2400" i="1" dirty="0">
                <a:solidFill>
                  <a:schemeClr val="accent1"/>
                </a:solidFill>
                <a:latin typeface="+mj-lt"/>
              </a:rPr>
              <a:t> to fill out a session evaluation.</a:t>
            </a:r>
            <a:br>
              <a:rPr lang="en-US" sz="2400" i="1" dirty="0">
                <a:solidFill>
                  <a:schemeClr val="accent1"/>
                </a:solidFill>
                <a:latin typeface="+mj-lt"/>
              </a:rPr>
            </a:br>
            <a:endParaRPr lang="en-US" sz="2400" dirty="0">
              <a:solidFill>
                <a:schemeClr val="accent1"/>
              </a:solidFill>
              <a:latin typeface="+mj-lt"/>
            </a:endParaRPr>
          </a:p>
        </p:txBody>
      </p:sp>
      <p:sp>
        <p:nvSpPr>
          <p:cNvPr id="8" name="Title 3"/>
          <p:cNvSpPr txBox="1">
            <a:spLocks/>
          </p:cNvSpPr>
          <p:nvPr/>
        </p:nvSpPr>
        <p:spPr bwMode="auto">
          <a:xfrm>
            <a:off x="929244" y="2151924"/>
            <a:ext cx="7772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marL="0" marR="0" lvl="0" indent="0" algn="r" defTabSz="-13873163" rtl="0" eaLnBrk="1" fontAlgn="base" latinLnBrk="0" hangingPunct="1">
              <a:lnSpc>
                <a:spcPct val="100000"/>
              </a:lnSpc>
              <a:spcBef>
                <a:spcPct val="0"/>
              </a:spcBef>
              <a:spcAft>
                <a:spcPct val="0"/>
              </a:spcAft>
              <a:buClrTx/>
              <a:buSzTx/>
              <a:buFontTx/>
              <a:buNone/>
              <a:tabLst/>
              <a:defRPr/>
            </a:pPr>
            <a:r>
              <a:rPr kumimoji="0" lang="en-US" sz="4800" b="1" i="0" u="none" strike="noStrike" kern="0" cap="none" spc="0" normalizeH="0" baseline="0" noProof="0" dirty="0">
                <a:ln>
                  <a:noFill/>
                </a:ln>
                <a:solidFill>
                  <a:srgbClr val="2683C6"/>
                </a:solidFill>
                <a:effectLst/>
                <a:uLnTx/>
                <a:uFillTx/>
                <a:latin typeface="Calibri"/>
                <a:ea typeface="+mj-ea"/>
                <a:cs typeface="Mangal" pitchFamily="18" charset="0"/>
              </a:rPr>
              <a:t>Thank you!</a:t>
            </a:r>
          </a:p>
        </p:txBody>
      </p:sp>
      <p:sp>
        <p:nvSpPr>
          <p:cNvPr id="10" name="Rectangle 9">
            <a:extLst>
              <a:ext uri="{FF2B5EF4-FFF2-40B4-BE49-F238E27FC236}">
                <a16:creationId xmlns:a16="http://schemas.microsoft.com/office/drawing/2014/main" id="{B863EFEE-6CAD-4BC7-AB6F-735D5E0AAD10}"/>
              </a:ext>
            </a:extLst>
          </p:cNvPr>
          <p:cNvSpPr/>
          <p:nvPr/>
        </p:nvSpPr>
        <p:spPr>
          <a:xfrm>
            <a:off x="1887306" y="2418259"/>
            <a:ext cx="4572000" cy="1754326"/>
          </a:xfrm>
          <a:prstGeom prst="rect">
            <a:avLst/>
          </a:prstGeom>
        </p:spPr>
        <p:txBody>
          <a:bodyPr>
            <a:spAutoFit/>
          </a:bodyPr>
          <a:lstStyle/>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23039315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1075" y="1599702"/>
            <a:ext cx="7050170" cy="2017475"/>
          </a:xfrm>
        </p:spPr>
        <p:txBody>
          <a:bodyPr/>
          <a:lstStyle/>
          <a:p>
            <a:r>
              <a:rPr lang="en-US" dirty="0">
                <a:solidFill>
                  <a:schemeClr val="accent2"/>
                </a:solidFill>
              </a:rPr>
              <a:t>A behind the scenes look</a:t>
            </a:r>
            <a:br>
              <a:rPr lang="en-US" dirty="0">
                <a:solidFill>
                  <a:schemeClr val="accent1"/>
                </a:solidFill>
              </a:rPr>
            </a:br>
            <a:r>
              <a:rPr lang="en-US" dirty="0">
                <a:solidFill>
                  <a:schemeClr val="accent1"/>
                </a:solidFill>
              </a:rPr>
              <a:t>at ML, AI, and Deep Learning</a:t>
            </a:r>
            <a:br>
              <a:rPr lang="en-US" dirty="0">
                <a:solidFill>
                  <a:schemeClr val="accent1"/>
                </a:solidFill>
              </a:rPr>
            </a:br>
            <a:r>
              <a:rPr lang="en-US" dirty="0">
                <a:solidFill>
                  <a:schemeClr val="accent2"/>
                </a:solidFill>
              </a:rPr>
              <a:t>for the Data Professional</a:t>
            </a:r>
          </a:p>
        </p:txBody>
      </p:sp>
      <p:sp>
        <p:nvSpPr>
          <p:cNvPr id="3" name="Text Placeholder 2">
            <a:extLst>
              <a:ext uri="{FF2B5EF4-FFF2-40B4-BE49-F238E27FC236}">
                <a16:creationId xmlns:a16="http://schemas.microsoft.com/office/drawing/2014/main" id="{8786CE64-9D9D-4562-BAAE-C606621A822B}"/>
              </a:ext>
            </a:extLst>
          </p:cNvPr>
          <p:cNvSpPr>
            <a:spLocks noGrp="1"/>
          </p:cNvSpPr>
          <p:nvPr>
            <p:ph type="body" sz="quarter" idx="12"/>
          </p:nvPr>
        </p:nvSpPr>
        <p:spPr/>
        <p:txBody>
          <a:bodyPr/>
          <a:lstStyle/>
          <a:p>
            <a:r>
              <a:rPr lang="en-US" sz="1400" dirty="0"/>
              <a:t>Anna Hoffman, Data &amp; Applied Scientist</a:t>
            </a:r>
          </a:p>
          <a:p>
            <a:r>
              <a:rPr lang="en-US" sz="1400" dirty="0"/>
              <a:t>Azure Data (SQL), Microsoft</a:t>
            </a:r>
          </a:p>
        </p:txBody>
      </p:sp>
      <p:sp>
        <p:nvSpPr>
          <p:cNvPr id="2" name="TextBox 1">
            <a:extLst>
              <a:ext uri="{FF2B5EF4-FFF2-40B4-BE49-F238E27FC236}">
                <a16:creationId xmlns:a16="http://schemas.microsoft.com/office/drawing/2014/main" id="{31C4B682-D5F4-47EC-A3EF-6C4D11BDE6DA}"/>
              </a:ext>
            </a:extLst>
          </p:cNvPr>
          <p:cNvSpPr txBox="1"/>
          <p:nvPr/>
        </p:nvSpPr>
        <p:spPr>
          <a:xfrm>
            <a:off x="5783385" y="129300"/>
            <a:ext cx="3219938" cy="923330"/>
          </a:xfrm>
          <a:prstGeom prst="rect">
            <a:avLst/>
          </a:prstGeom>
          <a:noFill/>
        </p:spPr>
        <p:txBody>
          <a:bodyPr wrap="square" lIns="0" tIns="0" rIns="0" bIns="0" rtlCol="0">
            <a:spAutoFit/>
          </a:bodyPr>
          <a:lstStyle/>
          <a:p>
            <a:pPr algn="r"/>
            <a:r>
              <a:rPr lang="en-US" sz="2000" dirty="0">
                <a:gradFill>
                  <a:gsLst>
                    <a:gs pos="2917">
                      <a:schemeClr val="tx1"/>
                    </a:gs>
                    <a:gs pos="30000">
                      <a:schemeClr val="tx1"/>
                    </a:gs>
                  </a:gsLst>
                  <a:lin ang="5400000" scaled="0"/>
                </a:gradFill>
              </a:rPr>
              <a:t>Please complete the poll at </a:t>
            </a:r>
            <a:r>
              <a:rPr lang="en-US" sz="2000" b="1" dirty="0">
                <a:solidFill>
                  <a:schemeClr val="accent2"/>
                </a:solidFill>
              </a:rPr>
              <a:t>slido.com</a:t>
            </a:r>
            <a:r>
              <a:rPr lang="en-US" sz="2000" dirty="0">
                <a:gradFill>
                  <a:gsLst>
                    <a:gs pos="2917">
                      <a:schemeClr val="tx1"/>
                    </a:gs>
                    <a:gs pos="30000">
                      <a:schemeClr val="tx1"/>
                    </a:gs>
                  </a:gsLst>
                  <a:lin ang="5400000" scaled="0"/>
                </a:gradFill>
              </a:rPr>
              <a:t>, using the code </a:t>
            </a:r>
            <a:r>
              <a:rPr lang="en-US" sz="2000" b="1" dirty="0">
                <a:solidFill>
                  <a:schemeClr val="accent2"/>
                </a:solidFill>
              </a:rPr>
              <a:t>before</a:t>
            </a:r>
          </a:p>
        </p:txBody>
      </p:sp>
    </p:spTree>
    <p:extLst>
      <p:ext uri="{BB962C8B-B14F-4D97-AF65-F5344CB8AC3E}">
        <p14:creationId xmlns:p14="http://schemas.microsoft.com/office/powerpoint/2010/main" val="112870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pPr>
              <a:buClr>
                <a:schemeClr val="accent4">
                  <a:lumMod val="60000"/>
                  <a:lumOff val="40000"/>
                </a:schemeClr>
              </a:buClr>
            </a:pPr>
            <a:r>
              <a:rPr lang="en-US" dirty="0"/>
              <a:t>Data Science</a:t>
            </a:r>
          </a:p>
          <a:p>
            <a:pPr>
              <a:buClr>
                <a:schemeClr val="accent4">
                  <a:lumMod val="60000"/>
                  <a:lumOff val="40000"/>
                </a:schemeClr>
              </a:buClr>
            </a:pPr>
            <a:r>
              <a:rPr lang="en-US" dirty="0"/>
              <a:t>Artificial Intelligence</a:t>
            </a:r>
          </a:p>
          <a:p>
            <a:pPr>
              <a:buClr>
                <a:schemeClr val="accent4">
                  <a:lumMod val="60000"/>
                  <a:lumOff val="40000"/>
                </a:schemeClr>
              </a:buClr>
            </a:pPr>
            <a:r>
              <a:rPr lang="en-US" dirty="0"/>
              <a:t>Machine Learning</a:t>
            </a:r>
          </a:p>
          <a:p>
            <a:pPr>
              <a:buClr>
                <a:schemeClr val="accent4">
                  <a:lumMod val="60000"/>
                  <a:lumOff val="40000"/>
                </a:schemeClr>
              </a:buClr>
            </a:pPr>
            <a:r>
              <a:rPr lang="en-US" dirty="0"/>
              <a:t>Deep Learning</a:t>
            </a:r>
          </a:p>
          <a:p>
            <a:pPr>
              <a:buClr>
                <a:schemeClr val="accent4">
                  <a:lumMod val="60000"/>
                  <a:lumOff val="40000"/>
                </a:schemeClr>
              </a:buClr>
            </a:pPr>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E-6311-47D8-9A00-76D9BE3FCEC1}"/>
              </a:ext>
            </a:extLst>
          </p:cNvPr>
          <p:cNvSpPr>
            <a:spLocks noGrp="1"/>
          </p:cNvSpPr>
          <p:nvPr>
            <p:ph type="title"/>
          </p:nvPr>
        </p:nvSpPr>
        <p:spPr>
          <a:xfrm>
            <a:off x="319819" y="888478"/>
            <a:ext cx="7500715" cy="2650898"/>
          </a:xfrm>
        </p:spPr>
        <p:txBody>
          <a:bodyPr/>
          <a:lstStyle/>
          <a:p>
            <a:r>
              <a:rPr lang="en-US" dirty="0"/>
              <a:t>Data Science</a:t>
            </a:r>
          </a:p>
        </p:txBody>
      </p:sp>
    </p:spTree>
    <p:extLst>
      <p:ext uri="{BB962C8B-B14F-4D97-AF65-F5344CB8AC3E}">
        <p14:creationId xmlns:p14="http://schemas.microsoft.com/office/powerpoint/2010/main" val="6665158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9747-3C83-4388-A0B5-3E97709C57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36A09D-1381-48DB-B16E-2F2F5371D43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9675E66-5376-495A-AF0E-D3FFEE63A9AF}"/>
              </a:ext>
            </a:extLst>
          </p:cNvPr>
          <p:cNvPicPr>
            <a:picLocks noChangeAspect="1"/>
          </p:cNvPicPr>
          <p:nvPr/>
        </p:nvPicPr>
        <p:blipFill>
          <a:blip r:embed="rId2"/>
          <a:stretch>
            <a:fillRect/>
          </a:stretch>
        </p:blipFill>
        <p:spPr>
          <a:xfrm>
            <a:off x="1124632" y="0"/>
            <a:ext cx="6894735" cy="5143500"/>
          </a:xfrm>
          <a:prstGeom prst="rect">
            <a:avLst/>
          </a:prstGeom>
        </p:spPr>
      </p:pic>
    </p:spTree>
    <p:extLst>
      <p:ext uri="{BB962C8B-B14F-4D97-AF65-F5344CB8AC3E}">
        <p14:creationId xmlns:p14="http://schemas.microsoft.com/office/powerpoint/2010/main" val="1845573356"/>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F28D43E4-9321-4EAA-B7F6-86142306EE31}"/>
    </a:ext>
  </a:extLst>
</a:theme>
</file>

<file path=ppt/theme/theme8.xml><?xml version="1.0" encoding="utf-8"?>
<a:theme xmlns:a="http://schemas.openxmlformats.org/drawingml/2006/main" name="1_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9365</TotalTime>
  <Words>5883</Words>
  <Application>Microsoft Office PowerPoint</Application>
  <PresentationFormat>On-screen Show (16:9)</PresentationFormat>
  <Paragraphs>780</Paragraphs>
  <Slides>46</Slides>
  <Notes>36</Notes>
  <HiddenSlides>13</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46</vt:i4>
      </vt:variant>
    </vt:vector>
  </HeadingPairs>
  <TitlesOfParts>
    <vt:vector size="69" baseType="lpstr">
      <vt:lpstr>Arial</vt:lpstr>
      <vt:lpstr>Calibri</vt:lpstr>
      <vt:lpstr>Calibri Light</vt:lpstr>
      <vt:lpstr>Cambria</vt:lpstr>
      <vt:lpstr>Cambria Math</vt:lpstr>
      <vt:lpstr>Gill Sans</vt:lpstr>
      <vt:lpstr>Myriad Pro</vt:lpstr>
      <vt:lpstr>Segoe UI</vt:lpstr>
      <vt:lpstr>Segoe UI Light</vt:lpstr>
      <vt:lpstr>Segoe UI Semibold</vt:lpstr>
      <vt:lpstr>Segoe UI Semilight</vt:lpstr>
      <vt:lpstr>Tekton Pro</vt:lpstr>
      <vt:lpstr>Verdana</vt:lpstr>
      <vt:lpstr>Wingdings</vt:lpstr>
      <vt:lpstr>PASS 2013_SpeakerTemplate_16x9</vt:lpstr>
      <vt:lpstr>1_PASS 2013_SpeakerTemplate_16x9</vt:lpstr>
      <vt:lpstr>Office Theme</vt:lpstr>
      <vt:lpstr>2_Build 2019 Black</vt:lpstr>
      <vt:lpstr>2_5-50203_Microsoft_Ignite_Template</vt:lpstr>
      <vt:lpstr>SQLintersection</vt:lpstr>
      <vt:lpstr>Microsoft 365 PPT Template - 2018</vt:lpstr>
      <vt:lpstr>1_SQLintersection</vt:lpstr>
      <vt:lpstr>2_WHITE TEMPLATE</vt:lpstr>
      <vt:lpstr>A Behind the Scenes Look at ML, AI and Deep Learning</vt:lpstr>
      <vt:lpstr>PASS Summit Learning Pathway: AI for Everyone</vt:lpstr>
      <vt:lpstr> AI, ML, DL for the Data Professional</vt:lpstr>
      <vt:lpstr>Reminder: Intersect with Speakers and Attendees</vt:lpstr>
      <vt:lpstr>A behind the scenes look at ML, AI, and Deep Learning for the Data Professional</vt:lpstr>
      <vt:lpstr>Agenda</vt:lpstr>
      <vt:lpstr>Data Science</vt:lpstr>
      <vt:lpstr>Data Science Described</vt:lpstr>
      <vt:lpstr>PowerPoint Presentation</vt:lpstr>
      <vt:lpstr>Progression</vt:lpstr>
      <vt:lpstr>Spoilers!</vt:lpstr>
      <vt:lpstr>Artificial Intelligence</vt:lpstr>
      <vt:lpstr>Artificial Intelligence</vt:lpstr>
      <vt:lpstr>Artificial Intelligence Uses and Implementation Families</vt:lpstr>
      <vt:lpstr>PowerPoint Presentation</vt:lpstr>
      <vt:lpstr>Demo  Applied AI in SQL </vt:lpstr>
      <vt:lpstr>Artificial Intelligence Uses and Implementation Families</vt:lpstr>
      <vt:lpstr>Machine Learning</vt:lpstr>
      <vt:lpstr>Machine Learning</vt:lpstr>
      <vt:lpstr>Machine Learning Simplified</vt:lpstr>
      <vt:lpstr>Machine Learning Uses and Algorithm Families</vt:lpstr>
      <vt:lpstr>Languages and Libraries</vt:lpstr>
      <vt:lpstr>Example Code</vt:lpstr>
      <vt:lpstr>Demo  Machine Learning in SQL</vt:lpstr>
      <vt:lpstr>Deep Learning</vt:lpstr>
      <vt:lpstr>Complex Predictions and Classifications</vt:lpstr>
      <vt:lpstr>Common use cases for deep learning</vt:lpstr>
      <vt:lpstr>PowerPoint Presentation</vt:lpstr>
      <vt:lpstr>Understanding Deep Learning  Learning through layers</vt:lpstr>
      <vt:lpstr>Demo  Not-so-deep Learning with Neural Networks  </vt:lpstr>
      <vt:lpstr>Understanding Deep Learning  Learning through layers</vt:lpstr>
      <vt:lpstr>Extra view (time permitting)  Visualizing features in DNNs  </vt:lpstr>
      <vt:lpstr>PowerPoint Presentation</vt:lpstr>
      <vt:lpstr>PowerPoint Presentation</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53</cp:revision>
  <dcterms:created xsi:type="dcterms:W3CDTF">2019-10-25T12:47:01Z</dcterms:created>
  <dcterms:modified xsi:type="dcterms:W3CDTF">2020-01-29T00:59:23Z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